
<file path=[Content_Types].xml><?xml version="1.0" encoding="utf-8"?>
<Types xmlns="http://schemas.openxmlformats.org/package/2006/content-types">
  <Default ContentType="image/png" Extension="tmp"/>
  <Default ContentType="application/xml" Extension="xml"/>
  <Default ContentType="image/png" Extension="png"/>
  <Default ContentType="application/vnd.openxmlformats-package.relationships+xml" Extension="rels"/>
  <Default ContentType="image/x-emf" Extension="emf"/>
  <Override ContentType="application/vnd.openxmlformats-officedocument.presentationml.tableStyles+xml" PartName="/ppt/tableStyles1.xml"/>
  <Override ContentType="application/vnd.openxmlformats-officedocument.drawingml.diagramData+xml" PartName="/ppt/diagrams/data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drawingml.diagramLayout+xml" PartName="/ppt/diagrams/layout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13.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drawingml.diagramStyle+xml" PartName="/ppt/diagrams/quickStyle1.xml"/>
  <Override ContentType="application/vnd.openxmlformats-officedocument.presentationml.presentation.main+xml" PartName="/ppt/presentation.xml"/>
  <Override ContentType="application/vnd.ms-office.drawingml.diagramDrawing+xml" PartName="/ppt/diagrams/drawing1.xml"/>
  <Override ContentType="application/vnd.openxmlformats-officedocument.presentationml.presProps+xml" PartName="/ppt/presProps1.xml"/>
  <Override ContentType="application/vnd.openxmlformats-officedocument.drawingml.diagramColors+xml" PartName="/ppt/diagrams/color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y="6858000" cx="12192000"/>
  <p:notesSz cx="6858000" cy="9144000"/>
  <p:defaultTextStyle>
    <a:defPPr lvl="0">
      <a:defRPr lang="tr-TR"/>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Orta Stil 2 - Vurgu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E8C7F5-B3A8-43A2-A706-F4959FFB38CF}"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tr-TR"/>
        </a:p>
      </dgm:t>
    </dgm:pt>
    <dgm:pt modelId="{841DC373-D87B-43D7-AF83-CD92F367540A}">
      <dgm:prSet phldrT="[Metin]"/>
      <dgm:spPr/>
      <dgm:t>
        <a:bodyPr/>
        <a:lstStyle/>
        <a:p>
          <a:r>
            <a:rPr lang="tr-TR" dirty="0" smtClean="0"/>
            <a:t>1</a:t>
          </a:r>
          <a:endParaRPr lang="tr-TR" dirty="0"/>
        </a:p>
      </dgm:t>
    </dgm:pt>
    <dgm:pt modelId="{5D198B19-649A-476A-9EDD-051B405F2849}" type="parTrans" cxnId="{7F71F34F-1D27-40F4-99A0-D2FCBFED49C5}">
      <dgm:prSet/>
      <dgm:spPr/>
      <dgm:t>
        <a:bodyPr/>
        <a:lstStyle/>
        <a:p>
          <a:endParaRPr lang="tr-TR"/>
        </a:p>
      </dgm:t>
    </dgm:pt>
    <dgm:pt modelId="{3E1F5C1A-2CEC-456D-9034-62F68A163D10}" type="sibTrans" cxnId="{7F71F34F-1D27-40F4-99A0-D2FCBFED49C5}">
      <dgm:prSet/>
      <dgm:spPr/>
      <dgm:t>
        <a:bodyPr/>
        <a:lstStyle/>
        <a:p>
          <a:endParaRPr lang="tr-TR"/>
        </a:p>
      </dgm:t>
    </dgm:pt>
    <dgm:pt modelId="{9A026E75-338A-452B-8365-F319CAE47C7F}">
      <dgm:prSet phldrT="[Metin]"/>
      <dgm:spPr/>
      <dgm:t>
        <a:bodyPr/>
        <a:lstStyle/>
        <a:p>
          <a:r>
            <a:rPr lang="tr-TR" dirty="0" smtClean="0"/>
            <a:t>2</a:t>
          </a:r>
          <a:endParaRPr lang="tr-TR" dirty="0"/>
        </a:p>
      </dgm:t>
    </dgm:pt>
    <dgm:pt modelId="{AEE8CF41-59A3-418C-B252-A6020EB3D25D}" type="parTrans" cxnId="{8BBDE994-858F-4E6E-B578-9F5515277932}">
      <dgm:prSet/>
      <dgm:spPr/>
      <dgm:t>
        <a:bodyPr/>
        <a:lstStyle/>
        <a:p>
          <a:endParaRPr lang="tr-TR"/>
        </a:p>
      </dgm:t>
    </dgm:pt>
    <dgm:pt modelId="{7EA29D5E-AE9F-4715-9DE7-BCB481D2B208}" type="sibTrans" cxnId="{8BBDE994-858F-4E6E-B578-9F5515277932}">
      <dgm:prSet/>
      <dgm:spPr/>
      <dgm:t>
        <a:bodyPr/>
        <a:lstStyle/>
        <a:p>
          <a:endParaRPr lang="tr-TR"/>
        </a:p>
      </dgm:t>
    </dgm:pt>
    <dgm:pt modelId="{15FD7A90-9F23-4DF2-AD6F-799CA37E46AB}">
      <dgm:prSet phldrT="[Metin]"/>
      <dgm:spPr/>
      <dgm:t>
        <a:bodyPr/>
        <a:lstStyle/>
        <a:p>
          <a:r>
            <a:rPr lang="tr-TR" dirty="0" smtClean="0"/>
            <a:t>TYT/AYT</a:t>
          </a:r>
          <a:endParaRPr lang="tr-TR" dirty="0"/>
        </a:p>
      </dgm:t>
    </dgm:pt>
    <dgm:pt modelId="{54A375BA-EDAB-41D0-868E-53F360A69C9E}" type="parTrans" cxnId="{6A78BF87-0EDC-4B8A-8B7D-46C8B5F06063}">
      <dgm:prSet/>
      <dgm:spPr/>
      <dgm:t>
        <a:bodyPr/>
        <a:lstStyle/>
        <a:p>
          <a:endParaRPr lang="tr-TR"/>
        </a:p>
      </dgm:t>
    </dgm:pt>
    <dgm:pt modelId="{BB2E6C76-4939-4ECF-B6B8-4065F39C9BAB}" type="sibTrans" cxnId="{6A78BF87-0EDC-4B8A-8B7D-46C8B5F06063}">
      <dgm:prSet/>
      <dgm:spPr/>
      <dgm:t>
        <a:bodyPr/>
        <a:lstStyle/>
        <a:p>
          <a:endParaRPr lang="tr-TR"/>
        </a:p>
      </dgm:t>
    </dgm:pt>
    <dgm:pt modelId="{E174AEC0-8325-4097-B493-DD67C5508129}">
      <dgm:prSet phldrT="[Metin]"/>
      <dgm:spPr/>
      <dgm:t>
        <a:bodyPr/>
        <a:lstStyle/>
        <a:p>
          <a:r>
            <a:rPr lang="tr-TR" dirty="0" smtClean="0"/>
            <a:t>3</a:t>
          </a:r>
          <a:endParaRPr lang="tr-TR" dirty="0"/>
        </a:p>
      </dgm:t>
    </dgm:pt>
    <dgm:pt modelId="{D38B7C8A-082F-4BE6-ABE7-E92BB56317D2}" type="parTrans" cxnId="{06320DB4-3B83-41FB-AD63-2AD09CFBB37B}">
      <dgm:prSet/>
      <dgm:spPr/>
      <dgm:t>
        <a:bodyPr/>
        <a:lstStyle/>
        <a:p>
          <a:endParaRPr lang="tr-TR"/>
        </a:p>
      </dgm:t>
    </dgm:pt>
    <dgm:pt modelId="{9590AAF4-54CB-4EC0-B3B0-7370DD87326D}" type="sibTrans" cxnId="{06320DB4-3B83-41FB-AD63-2AD09CFBB37B}">
      <dgm:prSet/>
      <dgm:spPr/>
      <dgm:t>
        <a:bodyPr/>
        <a:lstStyle/>
        <a:p>
          <a:endParaRPr lang="tr-TR"/>
        </a:p>
      </dgm:t>
    </dgm:pt>
    <dgm:pt modelId="{80B96299-C52B-49AD-8DF8-49375560B019}">
      <dgm:prSet phldrT="[Metin]"/>
      <dgm:spPr/>
      <dgm:t>
        <a:bodyPr/>
        <a:lstStyle/>
        <a:p>
          <a:r>
            <a:rPr lang="tr-TR" dirty="0" smtClean="0"/>
            <a:t>Meslek Seçimi</a:t>
          </a:r>
          <a:endParaRPr lang="tr-TR" dirty="0"/>
        </a:p>
      </dgm:t>
    </dgm:pt>
    <dgm:pt modelId="{CCDE2581-CC44-44D0-9532-AC5A4CB068AC}" type="parTrans" cxnId="{B94F9C93-F685-40DA-A1D8-A8614BC4E38D}">
      <dgm:prSet/>
      <dgm:spPr/>
      <dgm:t>
        <a:bodyPr/>
        <a:lstStyle/>
        <a:p>
          <a:endParaRPr lang="tr-TR"/>
        </a:p>
      </dgm:t>
    </dgm:pt>
    <dgm:pt modelId="{CF478457-9418-44C5-9947-3E6F1BB4C997}" type="sibTrans" cxnId="{B94F9C93-F685-40DA-A1D8-A8614BC4E38D}">
      <dgm:prSet/>
      <dgm:spPr/>
      <dgm:t>
        <a:bodyPr/>
        <a:lstStyle/>
        <a:p>
          <a:endParaRPr lang="tr-TR"/>
        </a:p>
      </dgm:t>
    </dgm:pt>
    <dgm:pt modelId="{0513EC35-8560-4019-89C1-C1EA8614E21A}">
      <dgm:prSet/>
      <dgm:spPr/>
      <dgm:t>
        <a:bodyPr/>
        <a:lstStyle/>
        <a:p>
          <a:r>
            <a:rPr lang="tr-TR" dirty="0" smtClean="0"/>
            <a:t>Alan/Ders Seçimi</a:t>
          </a:r>
          <a:endParaRPr lang="tr-TR" dirty="0"/>
        </a:p>
      </dgm:t>
    </dgm:pt>
    <dgm:pt modelId="{72579EE0-EF11-40ED-A423-E8B1D771B5F8}" type="parTrans" cxnId="{06D1C122-D4BA-4DD2-A25F-B62E2BF9ADA9}">
      <dgm:prSet/>
      <dgm:spPr/>
      <dgm:t>
        <a:bodyPr/>
        <a:lstStyle/>
        <a:p>
          <a:endParaRPr lang="tr-TR"/>
        </a:p>
      </dgm:t>
    </dgm:pt>
    <dgm:pt modelId="{166287A9-EB7F-4AAF-83F1-268DE8A75B13}" type="sibTrans" cxnId="{06D1C122-D4BA-4DD2-A25F-B62E2BF9ADA9}">
      <dgm:prSet/>
      <dgm:spPr/>
      <dgm:t>
        <a:bodyPr/>
        <a:lstStyle/>
        <a:p>
          <a:endParaRPr lang="tr-TR"/>
        </a:p>
      </dgm:t>
    </dgm:pt>
    <dgm:pt modelId="{E52961DC-014D-4960-8D88-6B1444631902}" type="pres">
      <dgm:prSet presAssocID="{20E8C7F5-B3A8-43A2-A706-F4959FFB38CF}" presName="theList" presStyleCnt="0">
        <dgm:presLayoutVars>
          <dgm:dir/>
          <dgm:animLvl val="lvl"/>
          <dgm:resizeHandles val="exact"/>
        </dgm:presLayoutVars>
      </dgm:prSet>
      <dgm:spPr/>
      <dgm:t>
        <a:bodyPr/>
        <a:lstStyle/>
        <a:p>
          <a:endParaRPr lang="tr-TR"/>
        </a:p>
      </dgm:t>
    </dgm:pt>
    <dgm:pt modelId="{A368DBE7-0FC0-456E-AD2A-FCEFF0558CF7}" type="pres">
      <dgm:prSet presAssocID="{841DC373-D87B-43D7-AF83-CD92F367540A}" presName="compNode" presStyleCnt="0"/>
      <dgm:spPr/>
    </dgm:pt>
    <dgm:pt modelId="{AF67BD44-309E-4405-B7A2-4D247905D247}" type="pres">
      <dgm:prSet presAssocID="{841DC373-D87B-43D7-AF83-CD92F367540A}" presName="noGeometry" presStyleCnt="0"/>
      <dgm:spPr/>
    </dgm:pt>
    <dgm:pt modelId="{263AF3AE-B0B2-44F4-972F-AA013BF0770B}" type="pres">
      <dgm:prSet presAssocID="{841DC373-D87B-43D7-AF83-CD92F367540A}" presName="childTextVisible" presStyleLbl="bgAccFollowNode1" presStyleIdx="0" presStyleCnt="3">
        <dgm:presLayoutVars>
          <dgm:bulletEnabled val="1"/>
        </dgm:presLayoutVars>
      </dgm:prSet>
      <dgm:spPr/>
      <dgm:t>
        <a:bodyPr/>
        <a:lstStyle/>
        <a:p>
          <a:endParaRPr lang="tr-TR"/>
        </a:p>
      </dgm:t>
    </dgm:pt>
    <dgm:pt modelId="{6855B882-FCFD-4CEA-A030-9149D6014D08}" type="pres">
      <dgm:prSet presAssocID="{841DC373-D87B-43D7-AF83-CD92F367540A}" presName="childTextHidden" presStyleLbl="bgAccFollowNode1" presStyleIdx="0" presStyleCnt="3"/>
      <dgm:spPr/>
      <dgm:t>
        <a:bodyPr/>
        <a:lstStyle/>
        <a:p>
          <a:endParaRPr lang="tr-TR"/>
        </a:p>
      </dgm:t>
    </dgm:pt>
    <dgm:pt modelId="{896EF79E-5393-4A32-A585-DEA4B09BB1A8}" type="pres">
      <dgm:prSet presAssocID="{841DC373-D87B-43D7-AF83-CD92F367540A}" presName="parentText" presStyleLbl="node1" presStyleIdx="0" presStyleCnt="3">
        <dgm:presLayoutVars>
          <dgm:chMax val="1"/>
          <dgm:bulletEnabled val="1"/>
        </dgm:presLayoutVars>
      </dgm:prSet>
      <dgm:spPr/>
      <dgm:t>
        <a:bodyPr/>
        <a:lstStyle/>
        <a:p>
          <a:endParaRPr lang="tr-TR"/>
        </a:p>
      </dgm:t>
    </dgm:pt>
    <dgm:pt modelId="{351482E4-20FB-4567-85E4-2482D2B0B74E}" type="pres">
      <dgm:prSet presAssocID="{841DC373-D87B-43D7-AF83-CD92F367540A}" presName="aSpace" presStyleCnt="0"/>
      <dgm:spPr/>
    </dgm:pt>
    <dgm:pt modelId="{C758339C-2B40-4C9D-9694-9CD29C5D2153}" type="pres">
      <dgm:prSet presAssocID="{9A026E75-338A-452B-8365-F319CAE47C7F}" presName="compNode" presStyleCnt="0"/>
      <dgm:spPr/>
    </dgm:pt>
    <dgm:pt modelId="{42DA5221-2A98-4739-A191-CE6AA85E1CB1}" type="pres">
      <dgm:prSet presAssocID="{9A026E75-338A-452B-8365-F319CAE47C7F}" presName="noGeometry" presStyleCnt="0"/>
      <dgm:spPr/>
    </dgm:pt>
    <dgm:pt modelId="{C3162E7E-8650-4D4A-8ABC-ED58C554A7B1}" type="pres">
      <dgm:prSet presAssocID="{9A026E75-338A-452B-8365-F319CAE47C7F}" presName="childTextVisible" presStyleLbl="bgAccFollowNode1" presStyleIdx="1" presStyleCnt="3">
        <dgm:presLayoutVars>
          <dgm:bulletEnabled val="1"/>
        </dgm:presLayoutVars>
      </dgm:prSet>
      <dgm:spPr/>
      <dgm:t>
        <a:bodyPr/>
        <a:lstStyle/>
        <a:p>
          <a:endParaRPr lang="tr-TR"/>
        </a:p>
      </dgm:t>
    </dgm:pt>
    <dgm:pt modelId="{59AE3825-EB56-474C-A36D-7BA0103DC1E9}" type="pres">
      <dgm:prSet presAssocID="{9A026E75-338A-452B-8365-F319CAE47C7F}" presName="childTextHidden" presStyleLbl="bgAccFollowNode1" presStyleIdx="1" presStyleCnt="3"/>
      <dgm:spPr/>
      <dgm:t>
        <a:bodyPr/>
        <a:lstStyle/>
        <a:p>
          <a:endParaRPr lang="tr-TR"/>
        </a:p>
      </dgm:t>
    </dgm:pt>
    <dgm:pt modelId="{5D049B33-1E83-495A-94D0-E153B6CB8881}" type="pres">
      <dgm:prSet presAssocID="{9A026E75-338A-452B-8365-F319CAE47C7F}" presName="parentText" presStyleLbl="node1" presStyleIdx="1" presStyleCnt="3">
        <dgm:presLayoutVars>
          <dgm:chMax val="1"/>
          <dgm:bulletEnabled val="1"/>
        </dgm:presLayoutVars>
      </dgm:prSet>
      <dgm:spPr/>
      <dgm:t>
        <a:bodyPr/>
        <a:lstStyle/>
        <a:p>
          <a:endParaRPr lang="tr-TR"/>
        </a:p>
      </dgm:t>
    </dgm:pt>
    <dgm:pt modelId="{296AAC2A-6F93-4B7D-8351-304D21012A79}" type="pres">
      <dgm:prSet presAssocID="{9A026E75-338A-452B-8365-F319CAE47C7F}" presName="aSpace" presStyleCnt="0"/>
      <dgm:spPr/>
    </dgm:pt>
    <dgm:pt modelId="{8EF565B4-6C92-49DA-A4D0-192C0C70990B}" type="pres">
      <dgm:prSet presAssocID="{E174AEC0-8325-4097-B493-DD67C5508129}" presName="compNode" presStyleCnt="0"/>
      <dgm:spPr/>
    </dgm:pt>
    <dgm:pt modelId="{C409A039-F45F-4E1E-82F9-0A087442FB61}" type="pres">
      <dgm:prSet presAssocID="{E174AEC0-8325-4097-B493-DD67C5508129}" presName="noGeometry" presStyleCnt="0"/>
      <dgm:spPr/>
    </dgm:pt>
    <dgm:pt modelId="{9ABA8758-503B-4B3B-AB5F-87A57F514E1B}" type="pres">
      <dgm:prSet presAssocID="{E174AEC0-8325-4097-B493-DD67C5508129}" presName="childTextVisible" presStyleLbl="bgAccFollowNode1" presStyleIdx="2" presStyleCnt="3">
        <dgm:presLayoutVars>
          <dgm:bulletEnabled val="1"/>
        </dgm:presLayoutVars>
      </dgm:prSet>
      <dgm:spPr/>
      <dgm:t>
        <a:bodyPr/>
        <a:lstStyle/>
        <a:p>
          <a:endParaRPr lang="tr-TR"/>
        </a:p>
      </dgm:t>
    </dgm:pt>
    <dgm:pt modelId="{95E37E2C-955B-44A1-B6F9-AA6BFA09B659}" type="pres">
      <dgm:prSet presAssocID="{E174AEC0-8325-4097-B493-DD67C5508129}" presName="childTextHidden" presStyleLbl="bgAccFollowNode1" presStyleIdx="2" presStyleCnt="3"/>
      <dgm:spPr/>
      <dgm:t>
        <a:bodyPr/>
        <a:lstStyle/>
        <a:p>
          <a:endParaRPr lang="tr-TR"/>
        </a:p>
      </dgm:t>
    </dgm:pt>
    <dgm:pt modelId="{FBA89D39-580D-40AA-BC23-8B9C6A39F145}" type="pres">
      <dgm:prSet presAssocID="{E174AEC0-8325-4097-B493-DD67C5508129}" presName="parentText" presStyleLbl="node1" presStyleIdx="2" presStyleCnt="3">
        <dgm:presLayoutVars>
          <dgm:chMax val="1"/>
          <dgm:bulletEnabled val="1"/>
        </dgm:presLayoutVars>
      </dgm:prSet>
      <dgm:spPr/>
      <dgm:t>
        <a:bodyPr/>
        <a:lstStyle/>
        <a:p>
          <a:endParaRPr lang="tr-TR"/>
        </a:p>
      </dgm:t>
    </dgm:pt>
  </dgm:ptLst>
  <dgm:cxnLst>
    <dgm:cxn modelId="{B94F9C93-F685-40DA-A1D8-A8614BC4E38D}" srcId="{E174AEC0-8325-4097-B493-DD67C5508129}" destId="{80B96299-C52B-49AD-8DF8-49375560B019}" srcOrd="0" destOrd="0" parTransId="{CCDE2581-CC44-44D0-9532-AC5A4CB068AC}" sibTransId="{CF478457-9418-44C5-9947-3E6F1BB4C997}"/>
    <dgm:cxn modelId="{06320DB4-3B83-41FB-AD63-2AD09CFBB37B}" srcId="{20E8C7F5-B3A8-43A2-A706-F4959FFB38CF}" destId="{E174AEC0-8325-4097-B493-DD67C5508129}" srcOrd="2" destOrd="0" parTransId="{D38B7C8A-082F-4BE6-ABE7-E92BB56317D2}" sibTransId="{9590AAF4-54CB-4EC0-B3B0-7370DD87326D}"/>
    <dgm:cxn modelId="{06D1C122-D4BA-4DD2-A25F-B62E2BF9ADA9}" srcId="{841DC373-D87B-43D7-AF83-CD92F367540A}" destId="{0513EC35-8560-4019-89C1-C1EA8614E21A}" srcOrd="0" destOrd="0" parTransId="{72579EE0-EF11-40ED-A423-E8B1D771B5F8}" sibTransId="{166287A9-EB7F-4AAF-83F1-268DE8A75B13}"/>
    <dgm:cxn modelId="{21ED6B8E-E3EF-4D91-88C9-1D61FA467862}" type="presOf" srcId="{841DC373-D87B-43D7-AF83-CD92F367540A}" destId="{896EF79E-5393-4A32-A585-DEA4B09BB1A8}" srcOrd="0" destOrd="0" presId="urn:microsoft.com/office/officeart/2005/8/layout/hProcess6"/>
    <dgm:cxn modelId="{124C166D-3677-474A-880B-C37FF980A484}" type="presOf" srcId="{E174AEC0-8325-4097-B493-DD67C5508129}" destId="{FBA89D39-580D-40AA-BC23-8B9C6A39F145}" srcOrd="0" destOrd="0" presId="urn:microsoft.com/office/officeart/2005/8/layout/hProcess6"/>
    <dgm:cxn modelId="{8BBDE994-858F-4E6E-B578-9F5515277932}" srcId="{20E8C7F5-B3A8-43A2-A706-F4959FFB38CF}" destId="{9A026E75-338A-452B-8365-F319CAE47C7F}" srcOrd="1" destOrd="0" parTransId="{AEE8CF41-59A3-418C-B252-A6020EB3D25D}" sibTransId="{7EA29D5E-AE9F-4715-9DE7-BCB481D2B208}"/>
    <dgm:cxn modelId="{1D2FCAFA-CBC3-4E2C-B6FE-78ECF2A7544C}" type="presOf" srcId="{80B96299-C52B-49AD-8DF8-49375560B019}" destId="{95E37E2C-955B-44A1-B6F9-AA6BFA09B659}" srcOrd="1" destOrd="0" presId="urn:microsoft.com/office/officeart/2005/8/layout/hProcess6"/>
    <dgm:cxn modelId="{7F71F34F-1D27-40F4-99A0-D2FCBFED49C5}" srcId="{20E8C7F5-B3A8-43A2-A706-F4959FFB38CF}" destId="{841DC373-D87B-43D7-AF83-CD92F367540A}" srcOrd="0" destOrd="0" parTransId="{5D198B19-649A-476A-9EDD-051B405F2849}" sibTransId="{3E1F5C1A-2CEC-456D-9034-62F68A163D10}"/>
    <dgm:cxn modelId="{55A74529-2CDC-499A-8914-6EE539E2470E}" type="presOf" srcId="{80B96299-C52B-49AD-8DF8-49375560B019}" destId="{9ABA8758-503B-4B3B-AB5F-87A57F514E1B}" srcOrd="0" destOrd="0" presId="urn:microsoft.com/office/officeart/2005/8/layout/hProcess6"/>
    <dgm:cxn modelId="{B7011971-734F-49AB-88FF-25ED8E981C87}" type="presOf" srcId="{0513EC35-8560-4019-89C1-C1EA8614E21A}" destId="{263AF3AE-B0B2-44F4-972F-AA013BF0770B}" srcOrd="0" destOrd="0" presId="urn:microsoft.com/office/officeart/2005/8/layout/hProcess6"/>
    <dgm:cxn modelId="{F7998CFC-C98A-4AB1-B513-1D9181AD6234}" type="presOf" srcId="{15FD7A90-9F23-4DF2-AD6F-799CA37E46AB}" destId="{C3162E7E-8650-4D4A-8ABC-ED58C554A7B1}" srcOrd="0" destOrd="0" presId="urn:microsoft.com/office/officeart/2005/8/layout/hProcess6"/>
    <dgm:cxn modelId="{6A78BF87-0EDC-4B8A-8B7D-46C8B5F06063}" srcId="{9A026E75-338A-452B-8365-F319CAE47C7F}" destId="{15FD7A90-9F23-4DF2-AD6F-799CA37E46AB}" srcOrd="0" destOrd="0" parTransId="{54A375BA-EDAB-41D0-868E-53F360A69C9E}" sibTransId="{BB2E6C76-4939-4ECF-B6B8-4065F39C9BAB}"/>
    <dgm:cxn modelId="{3AD011AC-A5D6-4112-9A17-80D36E49758C}" type="presOf" srcId="{0513EC35-8560-4019-89C1-C1EA8614E21A}" destId="{6855B882-FCFD-4CEA-A030-9149D6014D08}" srcOrd="1" destOrd="0" presId="urn:microsoft.com/office/officeart/2005/8/layout/hProcess6"/>
    <dgm:cxn modelId="{F7D802A3-3D6A-4F99-BCCF-F6EA1F97BF7B}" type="presOf" srcId="{15FD7A90-9F23-4DF2-AD6F-799CA37E46AB}" destId="{59AE3825-EB56-474C-A36D-7BA0103DC1E9}" srcOrd="1" destOrd="0" presId="urn:microsoft.com/office/officeart/2005/8/layout/hProcess6"/>
    <dgm:cxn modelId="{C6C36389-4187-482F-9560-E3A266D92B18}" type="presOf" srcId="{20E8C7F5-B3A8-43A2-A706-F4959FFB38CF}" destId="{E52961DC-014D-4960-8D88-6B1444631902}" srcOrd="0" destOrd="0" presId="urn:microsoft.com/office/officeart/2005/8/layout/hProcess6"/>
    <dgm:cxn modelId="{4F74740A-9AA2-4B02-940D-37F2198DF860}" type="presOf" srcId="{9A026E75-338A-452B-8365-F319CAE47C7F}" destId="{5D049B33-1E83-495A-94D0-E153B6CB8881}" srcOrd="0" destOrd="0" presId="urn:microsoft.com/office/officeart/2005/8/layout/hProcess6"/>
    <dgm:cxn modelId="{EEB8A81A-A6C0-4F28-931B-9359A976BF2A}" type="presParOf" srcId="{E52961DC-014D-4960-8D88-6B1444631902}" destId="{A368DBE7-0FC0-456E-AD2A-FCEFF0558CF7}" srcOrd="0" destOrd="0" presId="urn:microsoft.com/office/officeart/2005/8/layout/hProcess6"/>
    <dgm:cxn modelId="{8F4551DE-7778-406F-A1B9-88A9A7D189EF}" type="presParOf" srcId="{A368DBE7-0FC0-456E-AD2A-FCEFF0558CF7}" destId="{AF67BD44-309E-4405-B7A2-4D247905D247}" srcOrd="0" destOrd="0" presId="urn:microsoft.com/office/officeart/2005/8/layout/hProcess6"/>
    <dgm:cxn modelId="{9B127822-43A3-4724-8CDD-0256A2E756A5}" type="presParOf" srcId="{A368DBE7-0FC0-456E-AD2A-FCEFF0558CF7}" destId="{263AF3AE-B0B2-44F4-972F-AA013BF0770B}" srcOrd="1" destOrd="0" presId="urn:microsoft.com/office/officeart/2005/8/layout/hProcess6"/>
    <dgm:cxn modelId="{F4AB09F2-0A24-4B75-9B75-D5900327D9D2}" type="presParOf" srcId="{A368DBE7-0FC0-456E-AD2A-FCEFF0558CF7}" destId="{6855B882-FCFD-4CEA-A030-9149D6014D08}" srcOrd="2" destOrd="0" presId="urn:microsoft.com/office/officeart/2005/8/layout/hProcess6"/>
    <dgm:cxn modelId="{043B920A-911F-494F-B383-A95F5D89F5CA}" type="presParOf" srcId="{A368DBE7-0FC0-456E-AD2A-FCEFF0558CF7}" destId="{896EF79E-5393-4A32-A585-DEA4B09BB1A8}" srcOrd="3" destOrd="0" presId="urn:microsoft.com/office/officeart/2005/8/layout/hProcess6"/>
    <dgm:cxn modelId="{4CAFEBFF-E8D1-44F2-B8DA-D7DA175D9A18}" type="presParOf" srcId="{E52961DC-014D-4960-8D88-6B1444631902}" destId="{351482E4-20FB-4567-85E4-2482D2B0B74E}" srcOrd="1" destOrd="0" presId="urn:microsoft.com/office/officeart/2005/8/layout/hProcess6"/>
    <dgm:cxn modelId="{AF1CA0B1-BF16-46D3-8E16-A6E326D5E1DB}" type="presParOf" srcId="{E52961DC-014D-4960-8D88-6B1444631902}" destId="{C758339C-2B40-4C9D-9694-9CD29C5D2153}" srcOrd="2" destOrd="0" presId="urn:microsoft.com/office/officeart/2005/8/layout/hProcess6"/>
    <dgm:cxn modelId="{0356D119-E9C0-4E8A-B63A-52B294997091}" type="presParOf" srcId="{C758339C-2B40-4C9D-9694-9CD29C5D2153}" destId="{42DA5221-2A98-4739-A191-CE6AA85E1CB1}" srcOrd="0" destOrd="0" presId="urn:microsoft.com/office/officeart/2005/8/layout/hProcess6"/>
    <dgm:cxn modelId="{440D7756-DE93-41D6-8993-9B2D65D4886E}" type="presParOf" srcId="{C758339C-2B40-4C9D-9694-9CD29C5D2153}" destId="{C3162E7E-8650-4D4A-8ABC-ED58C554A7B1}" srcOrd="1" destOrd="0" presId="urn:microsoft.com/office/officeart/2005/8/layout/hProcess6"/>
    <dgm:cxn modelId="{22210E48-31D1-4BE4-9F62-08F5F5E538E6}" type="presParOf" srcId="{C758339C-2B40-4C9D-9694-9CD29C5D2153}" destId="{59AE3825-EB56-474C-A36D-7BA0103DC1E9}" srcOrd="2" destOrd="0" presId="urn:microsoft.com/office/officeart/2005/8/layout/hProcess6"/>
    <dgm:cxn modelId="{0C134FC5-8D9E-4410-906A-5DA55B3627EB}" type="presParOf" srcId="{C758339C-2B40-4C9D-9694-9CD29C5D2153}" destId="{5D049B33-1E83-495A-94D0-E153B6CB8881}" srcOrd="3" destOrd="0" presId="urn:microsoft.com/office/officeart/2005/8/layout/hProcess6"/>
    <dgm:cxn modelId="{81479973-1581-4E39-9F82-6A36BA5DA50E}" type="presParOf" srcId="{E52961DC-014D-4960-8D88-6B1444631902}" destId="{296AAC2A-6F93-4B7D-8351-304D21012A79}" srcOrd="3" destOrd="0" presId="urn:microsoft.com/office/officeart/2005/8/layout/hProcess6"/>
    <dgm:cxn modelId="{17CF3815-435D-412A-9638-EB100CD1BA27}" type="presParOf" srcId="{E52961DC-014D-4960-8D88-6B1444631902}" destId="{8EF565B4-6C92-49DA-A4D0-192C0C70990B}" srcOrd="4" destOrd="0" presId="urn:microsoft.com/office/officeart/2005/8/layout/hProcess6"/>
    <dgm:cxn modelId="{B7B87AA4-489B-4A70-841F-AD22A77AE38F}" type="presParOf" srcId="{8EF565B4-6C92-49DA-A4D0-192C0C70990B}" destId="{C409A039-F45F-4E1E-82F9-0A087442FB61}" srcOrd="0" destOrd="0" presId="urn:microsoft.com/office/officeart/2005/8/layout/hProcess6"/>
    <dgm:cxn modelId="{8D90E59C-515C-4603-AB2C-15499D971EA6}" type="presParOf" srcId="{8EF565B4-6C92-49DA-A4D0-192C0C70990B}" destId="{9ABA8758-503B-4B3B-AB5F-87A57F514E1B}" srcOrd="1" destOrd="0" presId="urn:microsoft.com/office/officeart/2005/8/layout/hProcess6"/>
    <dgm:cxn modelId="{75400389-9ACD-4605-9DB7-2048820AF302}" type="presParOf" srcId="{8EF565B4-6C92-49DA-A4D0-192C0C70990B}" destId="{95E37E2C-955B-44A1-B6F9-AA6BFA09B659}" srcOrd="2" destOrd="0" presId="urn:microsoft.com/office/officeart/2005/8/layout/hProcess6"/>
    <dgm:cxn modelId="{D298DE6F-A0BA-47B3-9F2F-D9F266CF7C2B}" type="presParOf" srcId="{8EF565B4-6C92-49DA-A4D0-192C0C70990B}" destId="{FBA89D39-580D-40AA-BC23-8B9C6A39F145}"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AF3AE-B0B2-44F4-972F-AA013BF0770B}">
      <dsp:nvSpPr>
        <dsp:cNvPr id="0" name=""/>
        <dsp:cNvSpPr/>
      </dsp:nvSpPr>
      <dsp:spPr>
        <a:xfrm>
          <a:off x="578978" y="884535"/>
          <a:ext cx="2298501" cy="2009179"/>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tr-TR" sz="1700" kern="1200" dirty="0" smtClean="0"/>
            <a:t>Alan/Ders Seçimi</a:t>
          </a:r>
          <a:endParaRPr lang="tr-TR" sz="1700" kern="1200" dirty="0"/>
        </a:p>
      </dsp:txBody>
      <dsp:txXfrm>
        <a:off x="1153604" y="1185912"/>
        <a:ext cx="1120519" cy="1406425"/>
      </dsp:txXfrm>
    </dsp:sp>
    <dsp:sp modelId="{896EF79E-5393-4A32-A585-DEA4B09BB1A8}">
      <dsp:nvSpPr>
        <dsp:cNvPr id="0" name=""/>
        <dsp:cNvSpPr/>
      </dsp:nvSpPr>
      <dsp:spPr>
        <a:xfrm>
          <a:off x="4353" y="1314499"/>
          <a:ext cx="1149250" cy="114925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smtClean="0"/>
            <a:t>1</a:t>
          </a:r>
          <a:endParaRPr lang="tr-TR" sz="5300" kern="1200" dirty="0"/>
        </a:p>
      </dsp:txBody>
      <dsp:txXfrm>
        <a:off x="172657" y="1482803"/>
        <a:ext cx="812642" cy="812642"/>
      </dsp:txXfrm>
    </dsp:sp>
    <dsp:sp modelId="{C3162E7E-8650-4D4A-8ABC-ED58C554A7B1}">
      <dsp:nvSpPr>
        <dsp:cNvPr id="0" name=""/>
        <dsp:cNvSpPr/>
      </dsp:nvSpPr>
      <dsp:spPr>
        <a:xfrm>
          <a:off x="3595761" y="884535"/>
          <a:ext cx="2298501" cy="2009179"/>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tr-TR" sz="1700" kern="1200" dirty="0" smtClean="0"/>
            <a:t>TYT/AYT</a:t>
          </a:r>
          <a:endParaRPr lang="tr-TR" sz="1700" kern="1200" dirty="0"/>
        </a:p>
      </dsp:txBody>
      <dsp:txXfrm>
        <a:off x="4170387" y="1185912"/>
        <a:ext cx="1120519" cy="1406425"/>
      </dsp:txXfrm>
    </dsp:sp>
    <dsp:sp modelId="{5D049B33-1E83-495A-94D0-E153B6CB8881}">
      <dsp:nvSpPr>
        <dsp:cNvPr id="0" name=""/>
        <dsp:cNvSpPr/>
      </dsp:nvSpPr>
      <dsp:spPr>
        <a:xfrm>
          <a:off x="3021136" y="1314499"/>
          <a:ext cx="1149250" cy="114925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smtClean="0"/>
            <a:t>2</a:t>
          </a:r>
          <a:endParaRPr lang="tr-TR" sz="5300" kern="1200" dirty="0"/>
        </a:p>
      </dsp:txBody>
      <dsp:txXfrm>
        <a:off x="3189440" y="1482803"/>
        <a:ext cx="812642" cy="812642"/>
      </dsp:txXfrm>
    </dsp:sp>
    <dsp:sp modelId="{9ABA8758-503B-4B3B-AB5F-87A57F514E1B}">
      <dsp:nvSpPr>
        <dsp:cNvPr id="0" name=""/>
        <dsp:cNvSpPr/>
      </dsp:nvSpPr>
      <dsp:spPr>
        <a:xfrm>
          <a:off x="6612545" y="884535"/>
          <a:ext cx="2298501" cy="2009179"/>
        </a:xfrm>
        <a:prstGeom prst="rightArrow">
          <a:avLst>
            <a:gd name="adj1" fmla="val 70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10795" rIns="21590" bIns="10795" numCol="1" spcCol="1270" anchor="ctr" anchorCtr="0">
          <a:noAutofit/>
        </a:bodyPr>
        <a:lstStyle/>
        <a:p>
          <a:pPr lvl="0" algn="ctr" defTabSz="755650">
            <a:lnSpc>
              <a:spcPct val="90000"/>
            </a:lnSpc>
            <a:spcBef>
              <a:spcPct val="0"/>
            </a:spcBef>
            <a:spcAft>
              <a:spcPct val="35000"/>
            </a:spcAft>
          </a:pPr>
          <a:r>
            <a:rPr lang="tr-TR" sz="1700" kern="1200" dirty="0" smtClean="0"/>
            <a:t>Meslek Seçimi</a:t>
          </a:r>
          <a:endParaRPr lang="tr-TR" sz="1700" kern="1200" dirty="0"/>
        </a:p>
      </dsp:txBody>
      <dsp:txXfrm>
        <a:off x="7187170" y="1185912"/>
        <a:ext cx="1120519" cy="1406425"/>
      </dsp:txXfrm>
    </dsp:sp>
    <dsp:sp modelId="{FBA89D39-580D-40AA-BC23-8B9C6A39F145}">
      <dsp:nvSpPr>
        <dsp:cNvPr id="0" name=""/>
        <dsp:cNvSpPr/>
      </dsp:nvSpPr>
      <dsp:spPr>
        <a:xfrm>
          <a:off x="6037919" y="1314499"/>
          <a:ext cx="1149250" cy="1149250"/>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tr-TR" sz="5300" kern="1200" dirty="0" smtClean="0"/>
            <a:t>3</a:t>
          </a:r>
          <a:endParaRPr lang="tr-TR" sz="5300" kern="1200" dirty="0"/>
        </a:p>
      </dsp:txBody>
      <dsp:txXfrm>
        <a:off x="6206223" y="1482803"/>
        <a:ext cx="812642" cy="8126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2200503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422104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F3D24F-5A3D-464E-960F-5C4B69DC510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03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2930306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F3D24F-5A3D-464E-960F-5C4B69DC510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1461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215560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300894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3285403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2834328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D2ED17B-1938-4DD0-891A-B31BADA6B490}" type="datetimeFigureOut">
              <a:rPr lang="tr-TR" smtClean="0"/>
              <a:t>11.01.2022</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321027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3585606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D2ED17B-1938-4DD0-891A-B31BADA6B490}" type="datetimeFigureOut">
              <a:rPr lang="tr-TR" smtClean="0"/>
              <a:t>11.01.2022</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132379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D2ED17B-1938-4DD0-891A-B31BADA6B490}" type="datetimeFigureOut">
              <a:rPr lang="tr-TR" smtClean="0"/>
              <a:t>11.01.2022</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4263435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ED17B-1938-4DD0-891A-B31BADA6B490}" type="datetimeFigureOut">
              <a:rPr lang="tr-TR" smtClean="0"/>
              <a:t>11.01.2022</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1312271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133101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D2ED17B-1938-4DD0-891A-B31BADA6B490}" type="datetimeFigureOut">
              <a:rPr lang="tr-TR" smtClean="0"/>
              <a:t>11.01.2022</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8F3D24F-5A3D-464E-960F-5C4B69DC510C}" type="slidenum">
              <a:rPr lang="tr-TR" smtClean="0"/>
              <a:t>‹#›</a:t>
            </a:fld>
            <a:endParaRPr lang="tr-TR"/>
          </a:p>
        </p:txBody>
      </p:sp>
    </p:spTree>
    <p:extLst>
      <p:ext uri="{BB962C8B-B14F-4D97-AF65-F5344CB8AC3E}">
        <p14:creationId xmlns:p14="http://schemas.microsoft.com/office/powerpoint/2010/main" val="2419392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D2ED17B-1938-4DD0-891A-B31BADA6B490}" type="datetimeFigureOut">
              <a:rPr lang="tr-TR" smtClean="0"/>
              <a:t>11.01.2022</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8F3D24F-5A3D-464E-960F-5C4B69DC510C}" type="slidenum">
              <a:rPr lang="tr-TR" smtClean="0"/>
              <a:t>‹#›</a:t>
            </a:fld>
            <a:endParaRPr lang="tr-TR"/>
          </a:p>
        </p:txBody>
      </p:sp>
    </p:spTree>
    <p:extLst>
      <p:ext uri="{BB962C8B-B14F-4D97-AF65-F5344CB8AC3E}">
        <p14:creationId xmlns:p14="http://schemas.microsoft.com/office/powerpoint/2010/main" val="280783966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 id="2147483778" r:id="rId15"/>
    <p:sldLayoutId id="214748377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yokatlas.yok.gov.tr/"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1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79613" y="616528"/>
            <a:ext cx="8915399" cy="2262781"/>
          </a:xfrm>
        </p:spPr>
        <p:txBody>
          <a:bodyPr>
            <a:normAutofit/>
          </a:bodyPr>
          <a:lstStyle/>
          <a:p>
            <a:pPr algn="ctr"/>
            <a:r>
              <a:rPr lang="tr-TR" sz="9600" dirty="0" smtClean="0">
                <a:solidFill>
                  <a:schemeClr val="accent3"/>
                </a:solidFill>
              </a:rPr>
              <a:t>ALAN SEÇİMİ</a:t>
            </a:r>
            <a:endParaRPr lang="tr-TR" sz="9600" dirty="0">
              <a:solidFill>
                <a:schemeClr val="accent3"/>
              </a:solidFill>
            </a:endParaRPr>
          </a:p>
        </p:txBody>
      </p:sp>
      <p:sp>
        <p:nvSpPr>
          <p:cNvPr id="3" name="Alt Başlık 2"/>
          <p:cNvSpPr>
            <a:spLocks noGrp="1"/>
          </p:cNvSpPr>
          <p:nvPr>
            <p:ph type="subTitle" idx="1"/>
          </p:nvPr>
        </p:nvSpPr>
        <p:spPr>
          <a:xfrm>
            <a:off x="7078086" y="4555707"/>
            <a:ext cx="3395951" cy="1126283"/>
          </a:xfrm>
        </p:spPr>
        <p:txBody>
          <a:bodyPr>
            <a:normAutofit fontScale="92500"/>
          </a:bodyPr>
          <a:lstStyle/>
          <a:p>
            <a:r>
              <a:rPr lang="tr-TR" b="1" dirty="0" smtClean="0">
                <a:solidFill>
                  <a:schemeClr val="accent3"/>
                </a:solidFill>
              </a:rPr>
              <a:t>    Gamze Karataş Karayel</a:t>
            </a:r>
          </a:p>
          <a:p>
            <a:r>
              <a:rPr lang="tr-TR" b="1" dirty="0" smtClean="0">
                <a:solidFill>
                  <a:schemeClr val="accent3"/>
                </a:solidFill>
              </a:rPr>
              <a:t>Şehit Yasin Kurt Anadolu Lisesi </a:t>
            </a:r>
          </a:p>
          <a:p>
            <a:r>
              <a:rPr lang="tr-TR" b="1" dirty="0" smtClean="0">
                <a:solidFill>
                  <a:schemeClr val="accent3"/>
                </a:solidFill>
              </a:rPr>
              <a:t>         Rehberlik Servisi</a:t>
            </a:r>
            <a:endParaRPr lang="tr-TR" b="1" dirty="0">
              <a:solidFill>
                <a:schemeClr val="accent3"/>
              </a:solidFill>
            </a:endParaRPr>
          </a:p>
        </p:txBody>
      </p:sp>
    </p:spTree>
    <p:extLst>
      <p:ext uri="{BB962C8B-B14F-4D97-AF65-F5344CB8AC3E}">
        <p14:creationId xmlns:p14="http://schemas.microsoft.com/office/powerpoint/2010/main" val="35087581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90256" y="166911"/>
            <a:ext cx="10196944" cy="636654"/>
          </a:xfrm>
        </p:spPr>
        <p:txBody>
          <a:bodyPr>
            <a:normAutofit fontScale="90000"/>
          </a:bodyPr>
          <a:lstStyle/>
          <a:p>
            <a:r>
              <a:rPr lang="tr-TR" dirty="0">
                <a:solidFill>
                  <a:schemeClr val="accent3"/>
                </a:solidFill>
              </a:rPr>
              <a:t>MF (sayısal) puanımla hangi meslekleri </a:t>
            </a:r>
            <a:r>
              <a:rPr lang="tr-TR" dirty="0" smtClean="0">
                <a:solidFill>
                  <a:schemeClr val="accent3"/>
                </a:solidFill>
              </a:rPr>
              <a:t>seçebilirim?</a:t>
            </a:r>
            <a:endParaRPr lang="tr-TR" dirty="0"/>
          </a:p>
        </p:txBody>
      </p:sp>
      <p:sp>
        <p:nvSpPr>
          <p:cNvPr id="3" name="İçerik Yer Tutucusu 2"/>
          <p:cNvSpPr>
            <a:spLocks noGrp="1"/>
          </p:cNvSpPr>
          <p:nvPr>
            <p:ph idx="1"/>
          </p:nvPr>
        </p:nvSpPr>
        <p:spPr>
          <a:xfrm>
            <a:off x="2589212" y="1011382"/>
            <a:ext cx="8915400" cy="5611091"/>
          </a:xfrm>
        </p:spPr>
        <p:txBody>
          <a:bodyPr>
            <a:normAutofit fontScale="92500" lnSpcReduction="20000"/>
          </a:bodyPr>
          <a:lstStyle/>
          <a:p>
            <a:pPr marL="285750" indent="-285750">
              <a:buFont typeface="Arial" panose="020B0604020202020204" pitchFamily="34" charset="0"/>
              <a:buChar char="•"/>
            </a:pPr>
            <a:r>
              <a:rPr lang="tr-TR" dirty="0">
                <a:solidFill>
                  <a:schemeClr val="tx1"/>
                </a:solidFill>
              </a:rPr>
              <a:t>Bilgisayar-Enformatik, </a:t>
            </a:r>
          </a:p>
          <a:p>
            <a:pPr marL="285750" indent="-285750">
              <a:buFont typeface="Arial" panose="020B0604020202020204" pitchFamily="34" charset="0"/>
              <a:buChar char="•"/>
            </a:pPr>
            <a:r>
              <a:rPr lang="tr-TR" dirty="0">
                <a:solidFill>
                  <a:schemeClr val="tx1"/>
                </a:solidFill>
              </a:rPr>
              <a:t>Bilişim Sistemleri Mühendisliği,</a:t>
            </a:r>
          </a:p>
          <a:p>
            <a:pPr marL="285750" indent="-285750">
              <a:buFont typeface="Arial" panose="020B0604020202020204" pitchFamily="34" charset="0"/>
              <a:buChar char="•"/>
            </a:pPr>
            <a:r>
              <a:rPr lang="tr-TR" dirty="0">
                <a:solidFill>
                  <a:schemeClr val="tx1"/>
                </a:solidFill>
              </a:rPr>
              <a:t>Bilişim Sistemleri ve Teknolojileri,</a:t>
            </a:r>
          </a:p>
          <a:p>
            <a:pPr marL="285750" indent="-285750">
              <a:buFont typeface="Arial" panose="020B0604020202020204" pitchFamily="34" charset="0"/>
              <a:buChar char="•"/>
            </a:pPr>
            <a:r>
              <a:rPr lang="tr-TR" dirty="0">
                <a:solidFill>
                  <a:schemeClr val="tx1"/>
                </a:solidFill>
              </a:rPr>
              <a:t>Bitki Koruma, Bitkisel Üretim ve Teknolojileri,</a:t>
            </a:r>
          </a:p>
          <a:p>
            <a:pPr marL="285750" indent="-285750">
              <a:buFont typeface="Arial" panose="020B0604020202020204" pitchFamily="34" charset="0"/>
              <a:buChar char="•"/>
            </a:pPr>
            <a:r>
              <a:rPr lang="tr-TR" dirty="0" err="1">
                <a:solidFill>
                  <a:schemeClr val="tx1"/>
                </a:solidFill>
              </a:rPr>
              <a:t>Biyoenformatik</a:t>
            </a:r>
            <a:r>
              <a:rPr lang="tr-TR" dirty="0">
                <a:solidFill>
                  <a:schemeClr val="tx1"/>
                </a:solidFill>
              </a:rPr>
              <a:t> ve Genetik,</a:t>
            </a:r>
          </a:p>
          <a:p>
            <a:pPr marL="285750" indent="-285750">
              <a:buFont typeface="Arial" panose="020B0604020202020204" pitchFamily="34" charset="0"/>
              <a:buChar char="•"/>
            </a:pPr>
            <a:r>
              <a:rPr lang="tr-TR" dirty="0">
                <a:solidFill>
                  <a:schemeClr val="tx1"/>
                </a:solidFill>
              </a:rPr>
              <a:t>Biyokimya, Biyoloji,</a:t>
            </a:r>
          </a:p>
          <a:p>
            <a:pPr marL="285750" indent="-285750">
              <a:buFont typeface="Arial" panose="020B0604020202020204" pitchFamily="34" charset="0"/>
              <a:buChar char="•"/>
            </a:pPr>
            <a:r>
              <a:rPr lang="tr-TR" dirty="0">
                <a:solidFill>
                  <a:schemeClr val="tx1"/>
                </a:solidFill>
              </a:rPr>
              <a:t>Biyoloji Öğretmenliği,</a:t>
            </a:r>
          </a:p>
          <a:p>
            <a:pPr marL="285750" indent="-285750">
              <a:buFont typeface="Arial" panose="020B0604020202020204" pitchFamily="34" charset="0"/>
              <a:buChar char="•"/>
            </a:pPr>
            <a:r>
              <a:rPr lang="tr-TR" dirty="0">
                <a:solidFill>
                  <a:schemeClr val="tx1"/>
                </a:solidFill>
              </a:rPr>
              <a:t>Biyomedikal Mühendisliği, </a:t>
            </a:r>
            <a:r>
              <a:rPr lang="tr-TR" dirty="0" err="1">
                <a:solidFill>
                  <a:schemeClr val="tx1"/>
                </a:solidFill>
              </a:rPr>
              <a:t>Biyomühendislik</a:t>
            </a:r>
            <a:r>
              <a:rPr lang="tr-TR" dirty="0">
                <a:solidFill>
                  <a:schemeClr val="tx1"/>
                </a:solidFill>
              </a:rPr>
              <a:t>,</a:t>
            </a:r>
          </a:p>
          <a:p>
            <a:pPr marL="285750" indent="-285750">
              <a:buFont typeface="Arial" panose="020B0604020202020204" pitchFamily="34" charset="0"/>
              <a:buChar char="•"/>
            </a:pPr>
            <a:r>
              <a:rPr lang="tr-TR" dirty="0" err="1">
                <a:solidFill>
                  <a:schemeClr val="tx1"/>
                </a:solidFill>
              </a:rPr>
              <a:t>Biyosistem</a:t>
            </a:r>
            <a:r>
              <a:rPr lang="tr-TR" dirty="0">
                <a:solidFill>
                  <a:schemeClr val="tx1"/>
                </a:solidFill>
              </a:rPr>
              <a:t> Mühendisliği,</a:t>
            </a:r>
          </a:p>
          <a:p>
            <a:pPr marL="285750" indent="-285750">
              <a:buFont typeface="Arial" panose="020B0604020202020204" pitchFamily="34" charset="0"/>
              <a:buChar char="•"/>
            </a:pPr>
            <a:r>
              <a:rPr lang="tr-TR" dirty="0" err="1">
                <a:solidFill>
                  <a:schemeClr val="tx1"/>
                </a:solidFill>
              </a:rPr>
              <a:t>Biyoteknoloji</a:t>
            </a:r>
            <a:r>
              <a:rPr lang="tr-TR" dirty="0">
                <a:solidFill>
                  <a:schemeClr val="tx1"/>
                </a:solidFill>
              </a:rPr>
              <a:t>,</a:t>
            </a:r>
          </a:p>
          <a:p>
            <a:pPr marL="285750" indent="-285750">
              <a:buFont typeface="Arial" panose="020B0604020202020204" pitchFamily="34" charset="0"/>
              <a:buChar char="•"/>
            </a:pPr>
            <a:r>
              <a:rPr lang="tr-TR" dirty="0" err="1">
                <a:solidFill>
                  <a:schemeClr val="tx1"/>
                </a:solidFill>
              </a:rPr>
              <a:t>Biyoteknoloji</a:t>
            </a:r>
            <a:r>
              <a:rPr lang="tr-TR" dirty="0">
                <a:solidFill>
                  <a:schemeClr val="tx1"/>
                </a:solidFill>
              </a:rPr>
              <a:t> ve Moleküler Biyoloji,</a:t>
            </a:r>
          </a:p>
          <a:p>
            <a:pPr marL="285750" indent="-285750">
              <a:buFont typeface="Arial" panose="020B0604020202020204" pitchFamily="34" charset="0"/>
              <a:buChar char="•"/>
            </a:pPr>
            <a:r>
              <a:rPr lang="tr-TR" dirty="0">
                <a:solidFill>
                  <a:schemeClr val="tx1"/>
                </a:solidFill>
              </a:rPr>
              <a:t>Cevher Hazırlama Mühendisliği,</a:t>
            </a:r>
          </a:p>
          <a:p>
            <a:pPr marL="285750" indent="-285750">
              <a:buFont typeface="Arial" panose="020B0604020202020204" pitchFamily="34" charset="0"/>
              <a:buChar char="•"/>
            </a:pPr>
            <a:r>
              <a:rPr lang="tr-TR" dirty="0">
                <a:solidFill>
                  <a:schemeClr val="tx1"/>
                </a:solidFill>
              </a:rPr>
              <a:t>Çevre Mühendisliği, </a:t>
            </a:r>
          </a:p>
          <a:p>
            <a:pPr marL="285750" indent="-285750">
              <a:buFont typeface="Arial" panose="020B0604020202020204" pitchFamily="34" charset="0"/>
              <a:buChar char="•"/>
            </a:pPr>
            <a:r>
              <a:rPr lang="tr-TR" dirty="0">
                <a:solidFill>
                  <a:schemeClr val="tx1"/>
                </a:solidFill>
              </a:rPr>
              <a:t>Deniz Ulaştırma İşletme Mühendisliği (Fakülte),</a:t>
            </a:r>
          </a:p>
          <a:p>
            <a:pPr marL="285750" indent="-285750">
              <a:buFont typeface="Arial" panose="020B0604020202020204" pitchFamily="34" charset="0"/>
              <a:buChar char="•"/>
            </a:pPr>
            <a:r>
              <a:rPr lang="tr-TR" dirty="0">
                <a:solidFill>
                  <a:schemeClr val="tx1"/>
                </a:solidFill>
              </a:rPr>
              <a:t>Deniz Ulaştırma İşletme Mühendisliği (Yüksekokul), Deri Mühendisliği, Dijital Oyun Tasarımı</a:t>
            </a:r>
            <a:r>
              <a:rPr lang="tr-TR" dirty="0" smtClean="0">
                <a:solidFill>
                  <a:schemeClr val="tx1"/>
                </a:solidFill>
              </a:rPr>
              <a:t>,</a:t>
            </a:r>
          </a:p>
          <a:p>
            <a:pPr marL="285750" indent="-285750">
              <a:buFont typeface="Arial" panose="020B0604020202020204" pitchFamily="34" charset="0"/>
              <a:buChar char="•"/>
            </a:pPr>
            <a:r>
              <a:rPr lang="tr-TR" dirty="0" smtClean="0">
                <a:solidFill>
                  <a:schemeClr val="tx1"/>
                </a:solidFill>
              </a:rPr>
              <a:t> </a:t>
            </a:r>
            <a:r>
              <a:rPr lang="tr-TR" dirty="0">
                <a:solidFill>
                  <a:schemeClr val="tx1"/>
                </a:solidFill>
              </a:rPr>
              <a:t>Dil ve </a:t>
            </a:r>
            <a:r>
              <a:rPr lang="tr-TR" dirty="0" smtClean="0">
                <a:solidFill>
                  <a:schemeClr val="tx1"/>
                </a:solidFill>
              </a:rPr>
              <a:t>Konuşma </a:t>
            </a:r>
            <a:r>
              <a:rPr lang="tr-TR" dirty="0">
                <a:solidFill>
                  <a:schemeClr val="tx1"/>
                </a:solidFill>
              </a:rPr>
              <a:t>Terapisi, Diş Hekimliği, Ebelik (Fakülte), Ebelik (Yüksekokul), </a:t>
            </a:r>
          </a:p>
          <a:p>
            <a:pPr marL="0" indent="0">
              <a:buNone/>
            </a:pPr>
            <a:endParaRPr lang="tr-TR" dirty="0">
              <a:solidFill>
                <a:schemeClr val="tx1"/>
              </a:solidFill>
            </a:endParaRPr>
          </a:p>
        </p:txBody>
      </p:sp>
    </p:spTree>
    <p:extLst>
      <p:ext uri="{BB962C8B-B14F-4D97-AF65-F5344CB8AC3E}">
        <p14:creationId xmlns:p14="http://schemas.microsoft.com/office/powerpoint/2010/main" val="2123443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98073" y="274502"/>
            <a:ext cx="10141527" cy="719781"/>
          </a:xfrm>
        </p:spPr>
        <p:txBody>
          <a:bodyPr>
            <a:normAutofit fontScale="90000"/>
          </a:bodyPr>
          <a:lstStyle/>
          <a:p>
            <a:r>
              <a:rPr lang="tr-TR" dirty="0" smtClean="0">
                <a:solidFill>
                  <a:schemeClr val="accent3"/>
                </a:solidFill>
              </a:rPr>
              <a:t>MF (sayısal) </a:t>
            </a:r>
            <a:r>
              <a:rPr lang="tr-TR" dirty="0">
                <a:solidFill>
                  <a:schemeClr val="accent3"/>
                </a:solidFill>
              </a:rPr>
              <a:t>puanımla hangi meslekleri seçebilirim?</a:t>
            </a:r>
            <a:endParaRPr lang="tr-TR" dirty="0"/>
          </a:p>
        </p:txBody>
      </p:sp>
      <p:sp>
        <p:nvSpPr>
          <p:cNvPr id="3" name="İçerik Yer Tutucusu 2"/>
          <p:cNvSpPr>
            <a:spLocks noGrp="1"/>
          </p:cNvSpPr>
          <p:nvPr>
            <p:ph idx="1"/>
          </p:nvPr>
        </p:nvSpPr>
        <p:spPr>
          <a:xfrm>
            <a:off x="2589212" y="1343891"/>
            <a:ext cx="8915400" cy="5250873"/>
          </a:xfrm>
        </p:spPr>
        <p:txBody>
          <a:bodyPr/>
          <a:lstStyle/>
          <a:p>
            <a:pPr marL="0" indent="0">
              <a:buNone/>
            </a:pPr>
            <a:endParaRPr lang="tr-TR" dirty="0">
              <a:solidFill>
                <a:schemeClr val="tx1"/>
              </a:solidFill>
            </a:endParaRPr>
          </a:p>
          <a:p>
            <a:endParaRPr lang="tr-TR" dirty="0">
              <a:solidFill>
                <a:schemeClr val="tx1"/>
              </a:solidFill>
            </a:endParaRPr>
          </a:p>
        </p:txBody>
      </p:sp>
      <p:sp>
        <p:nvSpPr>
          <p:cNvPr id="6" name="Dikdörtgen 5"/>
          <p:cNvSpPr/>
          <p:nvPr/>
        </p:nvSpPr>
        <p:spPr>
          <a:xfrm>
            <a:off x="2258291" y="994283"/>
            <a:ext cx="6096000" cy="5632311"/>
          </a:xfrm>
          <a:prstGeom prst="rect">
            <a:avLst/>
          </a:prstGeom>
        </p:spPr>
        <p:txBody>
          <a:bodyPr>
            <a:spAutoFit/>
          </a:bodyPr>
          <a:lstStyle/>
          <a:p>
            <a:r>
              <a:rPr lang="tr-TR" dirty="0"/>
              <a:t>Eczacılık, </a:t>
            </a:r>
          </a:p>
          <a:p>
            <a:r>
              <a:rPr lang="tr-TR" dirty="0"/>
              <a:t>Elektrik Mühendisliği, </a:t>
            </a:r>
          </a:p>
          <a:p>
            <a:r>
              <a:rPr lang="tr-TR" dirty="0"/>
              <a:t>Elektrik-Elektronik Mühendisliği, </a:t>
            </a:r>
          </a:p>
          <a:p>
            <a:r>
              <a:rPr lang="tr-TR" dirty="0"/>
              <a:t>Elektronik Mühendisliği, </a:t>
            </a:r>
          </a:p>
          <a:p>
            <a:r>
              <a:rPr lang="tr-TR" dirty="0"/>
              <a:t>Elektronik ve Haberleşme Mühendisliği,</a:t>
            </a:r>
          </a:p>
          <a:p>
            <a:r>
              <a:rPr lang="tr-TR" dirty="0"/>
              <a:t>Endüstri Mühendisliği,</a:t>
            </a:r>
          </a:p>
          <a:p>
            <a:r>
              <a:rPr lang="tr-TR" dirty="0"/>
              <a:t>Endüstri Mühendisliği Programları,</a:t>
            </a:r>
          </a:p>
          <a:p>
            <a:r>
              <a:rPr lang="tr-TR" dirty="0"/>
              <a:t>Endüstri Ürünleri Tasarımı (Fakülte),</a:t>
            </a:r>
          </a:p>
          <a:p>
            <a:r>
              <a:rPr lang="tr-TR" dirty="0"/>
              <a:t>Endüstri Ürünleri Tasarımı (Yüksekokul),</a:t>
            </a:r>
          </a:p>
          <a:p>
            <a:r>
              <a:rPr lang="tr-TR" dirty="0"/>
              <a:t>Endüstri ve Sistem Mühendisliği, </a:t>
            </a:r>
          </a:p>
          <a:p>
            <a:r>
              <a:rPr lang="tr-TR" dirty="0"/>
              <a:t>Endüstriyel Tasarım,</a:t>
            </a:r>
          </a:p>
          <a:p>
            <a:r>
              <a:rPr lang="tr-TR" dirty="0"/>
              <a:t>Endüstriyel Tasarım Mühendisliği, </a:t>
            </a:r>
          </a:p>
          <a:p>
            <a:r>
              <a:rPr lang="tr-TR" dirty="0"/>
              <a:t>Enerji Mühendisliği, </a:t>
            </a:r>
          </a:p>
          <a:p>
            <a:r>
              <a:rPr lang="tr-TR" dirty="0"/>
              <a:t>Enerji Sistemleri Mühendisliği, </a:t>
            </a:r>
          </a:p>
          <a:p>
            <a:r>
              <a:rPr lang="tr-TR" dirty="0" err="1"/>
              <a:t>Ergoterapi</a:t>
            </a:r>
            <a:r>
              <a:rPr lang="tr-TR" dirty="0"/>
              <a:t> (Fakülte), </a:t>
            </a:r>
          </a:p>
          <a:p>
            <a:r>
              <a:rPr lang="tr-TR" dirty="0" err="1"/>
              <a:t>Ergoterapi</a:t>
            </a:r>
            <a:r>
              <a:rPr lang="tr-TR" dirty="0"/>
              <a:t> (Yüksekokul), </a:t>
            </a:r>
          </a:p>
          <a:p>
            <a:r>
              <a:rPr lang="tr-TR" dirty="0"/>
              <a:t>Fen Bilgisi Öğretmenliği, </a:t>
            </a:r>
          </a:p>
          <a:p>
            <a:r>
              <a:rPr lang="tr-TR" dirty="0"/>
              <a:t>Fizik, </a:t>
            </a:r>
          </a:p>
          <a:p>
            <a:r>
              <a:rPr lang="tr-TR" dirty="0"/>
              <a:t>Fizik Mühendisliği, </a:t>
            </a:r>
          </a:p>
          <a:p>
            <a:r>
              <a:rPr lang="tr-TR" dirty="0"/>
              <a:t>Fizik Öğretmenliği,</a:t>
            </a:r>
          </a:p>
        </p:txBody>
      </p:sp>
    </p:spTree>
    <p:extLst>
      <p:ext uri="{BB962C8B-B14F-4D97-AF65-F5344CB8AC3E}">
        <p14:creationId xmlns:p14="http://schemas.microsoft.com/office/powerpoint/2010/main" val="49179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58634" y="263891"/>
            <a:ext cx="10070130" cy="733635"/>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1357745"/>
            <a:ext cx="8915400" cy="5223163"/>
          </a:xfrm>
        </p:spPr>
        <p:txBody>
          <a:bodyPr>
            <a:normAutofit fontScale="77500" lnSpcReduction="20000"/>
          </a:bodyPr>
          <a:lstStyle/>
          <a:p>
            <a:pPr marL="285750" indent="-285750">
              <a:buFont typeface="Arial" panose="020B0604020202020204" pitchFamily="34" charset="0"/>
              <a:buChar char="•"/>
            </a:pPr>
            <a:r>
              <a:rPr lang="tr-TR" dirty="0"/>
              <a:t>Fizyoterapi ve Rehabilitasyon (Fakülte),</a:t>
            </a:r>
          </a:p>
          <a:p>
            <a:pPr marL="285750" indent="-285750">
              <a:buFont typeface="Arial" panose="020B0604020202020204" pitchFamily="34" charset="0"/>
              <a:buChar char="•"/>
            </a:pPr>
            <a:r>
              <a:rPr lang="tr-TR" dirty="0"/>
              <a:t>Fizyoterapi ve Rehabilitasyon (Yüksekokul),</a:t>
            </a:r>
          </a:p>
          <a:p>
            <a:pPr marL="285750" indent="-285750">
              <a:buFont typeface="Arial" panose="020B0604020202020204" pitchFamily="34" charset="0"/>
              <a:buChar char="•"/>
            </a:pPr>
            <a:r>
              <a:rPr lang="tr-TR" dirty="0"/>
              <a:t>Gemi İnşaatı ve Gemi Makineleri Mühendisliği, </a:t>
            </a:r>
          </a:p>
          <a:p>
            <a:pPr marL="285750" indent="-285750">
              <a:buFont typeface="Arial" panose="020B0604020202020204" pitchFamily="34" charset="0"/>
              <a:buChar char="•"/>
            </a:pPr>
            <a:r>
              <a:rPr lang="tr-TR" dirty="0"/>
              <a:t>Gemi Makineleri İşletme Mühendisliği (Fakülte), </a:t>
            </a:r>
          </a:p>
          <a:p>
            <a:pPr marL="285750" indent="-285750">
              <a:buFont typeface="Arial" panose="020B0604020202020204" pitchFamily="34" charset="0"/>
              <a:buChar char="•"/>
            </a:pPr>
            <a:r>
              <a:rPr lang="tr-TR" dirty="0"/>
              <a:t>Gemi Makineleri İşletme Mühendisliği (Yüksekokul), </a:t>
            </a:r>
          </a:p>
          <a:p>
            <a:pPr marL="285750" indent="-285750">
              <a:buFont typeface="Arial" panose="020B0604020202020204" pitchFamily="34" charset="0"/>
              <a:buChar char="•"/>
            </a:pPr>
            <a:r>
              <a:rPr lang="tr-TR" dirty="0"/>
              <a:t>Gemi ve Deniz Teknolojisi Mühendisliği, </a:t>
            </a:r>
          </a:p>
          <a:p>
            <a:pPr marL="285750" indent="-285750">
              <a:buFont typeface="Arial" panose="020B0604020202020204" pitchFamily="34" charset="0"/>
              <a:buChar char="•"/>
            </a:pPr>
            <a:r>
              <a:rPr lang="tr-TR" dirty="0"/>
              <a:t>Gemi ve Yat Tasarımı, </a:t>
            </a:r>
          </a:p>
          <a:p>
            <a:pPr marL="285750" indent="-285750">
              <a:buFont typeface="Arial" panose="020B0604020202020204" pitchFamily="34" charset="0"/>
              <a:buChar char="•"/>
            </a:pPr>
            <a:r>
              <a:rPr lang="tr-TR" dirty="0"/>
              <a:t>Genetik ve </a:t>
            </a:r>
            <a:r>
              <a:rPr lang="tr-TR" dirty="0" err="1"/>
              <a:t>Biyomühendislik</a:t>
            </a:r>
            <a:r>
              <a:rPr lang="tr-TR" dirty="0"/>
              <a:t>, </a:t>
            </a:r>
          </a:p>
          <a:p>
            <a:pPr marL="285750" indent="-285750">
              <a:buFont typeface="Arial" panose="020B0604020202020204" pitchFamily="34" charset="0"/>
              <a:buChar char="•"/>
            </a:pPr>
            <a:r>
              <a:rPr lang="tr-TR" dirty="0"/>
              <a:t>Genetik ve Yaşam Bilimleri Programları, </a:t>
            </a:r>
            <a:r>
              <a:rPr lang="tr-TR" dirty="0" err="1"/>
              <a:t>Geomatik</a:t>
            </a:r>
            <a:r>
              <a:rPr lang="tr-TR" dirty="0"/>
              <a:t> Mühendisliği, </a:t>
            </a:r>
          </a:p>
          <a:p>
            <a:pPr marL="285750" indent="-285750">
              <a:buFont typeface="Arial" panose="020B0604020202020204" pitchFamily="34" charset="0"/>
              <a:buChar char="•"/>
            </a:pPr>
            <a:r>
              <a:rPr lang="tr-TR" dirty="0" err="1"/>
              <a:t>Gerontoloji</a:t>
            </a:r>
            <a:r>
              <a:rPr lang="tr-TR" dirty="0"/>
              <a:t>, </a:t>
            </a:r>
          </a:p>
          <a:p>
            <a:pPr marL="285750" indent="-285750">
              <a:buFont typeface="Arial" panose="020B0604020202020204" pitchFamily="34" charset="0"/>
              <a:buChar char="•"/>
            </a:pPr>
            <a:r>
              <a:rPr lang="tr-TR" dirty="0"/>
              <a:t>Gıda Mühendisliği, </a:t>
            </a:r>
          </a:p>
          <a:p>
            <a:pPr marL="285750" indent="-285750">
              <a:buFont typeface="Arial" panose="020B0604020202020204" pitchFamily="34" charset="0"/>
              <a:buChar char="•"/>
            </a:pPr>
            <a:r>
              <a:rPr lang="tr-TR" dirty="0"/>
              <a:t>Gıda Teknolojisi (Yüksekokul), </a:t>
            </a:r>
          </a:p>
          <a:p>
            <a:pPr marL="285750" indent="-285750">
              <a:buFont typeface="Arial" panose="020B0604020202020204" pitchFamily="34" charset="0"/>
              <a:buChar char="•"/>
            </a:pPr>
            <a:r>
              <a:rPr lang="tr-TR" dirty="0"/>
              <a:t>Güverte (Yüksekokul), </a:t>
            </a:r>
          </a:p>
          <a:p>
            <a:pPr marL="285750" indent="-285750">
              <a:buFont typeface="Arial" panose="020B0604020202020204" pitchFamily="34" charset="0"/>
              <a:buChar char="•"/>
            </a:pPr>
            <a:r>
              <a:rPr lang="tr-TR" dirty="0"/>
              <a:t>Harita Mühendisliği, </a:t>
            </a:r>
          </a:p>
          <a:p>
            <a:pPr marL="285750" indent="-285750">
              <a:buFont typeface="Arial" panose="020B0604020202020204" pitchFamily="34" charset="0"/>
              <a:buChar char="•"/>
            </a:pPr>
            <a:r>
              <a:rPr lang="tr-TR" dirty="0"/>
              <a:t>Havacılık Elektrik ve Elektroniği (Fakülte), </a:t>
            </a:r>
          </a:p>
          <a:p>
            <a:pPr marL="285750" indent="-285750">
              <a:buFont typeface="Arial" panose="020B0604020202020204" pitchFamily="34" charset="0"/>
              <a:buChar char="•"/>
            </a:pPr>
            <a:r>
              <a:rPr lang="tr-TR" dirty="0"/>
              <a:t>Havacılık Elektrik ve Elektroniği (Yüksekokul), </a:t>
            </a:r>
          </a:p>
          <a:p>
            <a:pPr marL="285750" indent="-285750">
              <a:buFont typeface="Arial" panose="020B0604020202020204" pitchFamily="34" charset="0"/>
              <a:buChar char="•"/>
            </a:pPr>
            <a:r>
              <a:rPr lang="tr-TR" dirty="0"/>
              <a:t>Havacılık ve Uzay Mühendisliği</a:t>
            </a:r>
          </a:p>
          <a:p>
            <a:endParaRPr lang="tr-TR" dirty="0"/>
          </a:p>
        </p:txBody>
      </p:sp>
    </p:spTree>
    <p:extLst>
      <p:ext uri="{BB962C8B-B14F-4D97-AF65-F5344CB8AC3E}">
        <p14:creationId xmlns:p14="http://schemas.microsoft.com/office/powerpoint/2010/main" val="3149702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4836" y="194619"/>
            <a:ext cx="10557163" cy="719781"/>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762000"/>
            <a:ext cx="8915400" cy="5915891"/>
          </a:xfrm>
        </p:spPr>
        <p:txBody>
          <a:bodyPr>
            <a:normAutofit fontScale="92500" lnSpcReduction="10000"/>
          </a:bodyPr>
          <a:lstStyle/>
          <a:p>
            <a:r>
              <a:rPr lang="tr-TR" dirty="0"/>
              <a:t>Hayvansal Üretim (Yüksekokul), </a:t>
            </a:r>
          </a:p>
          <a:p>
            <a:r>
              <a:rPr lang="tr-TR" dirty="0"/>
              <a:t>Hemşirelik (Fakülte), </a:t>
            </a:r>
          </a:p>
          <a:p>
            <a:r>
              <a:rPr lang="tr-TR" dirty="0"/>
              <a:t>Hemşirelik (Yüksekokul), </a:t>
            </a:r>
          </a:p>
          <a:p>
            <a:r>
              <a:rPr lang="tr-TR" dirty="0"/>
              <a:t>Hemşirelik ve Sağlık Hizmetleri (Fakülte) </a:t>
            </a:r>
          </a:p>
          <a:p>
            <a:r>
              <a:rPr lang="tr-TR" dirty="0"/>
              <a:t>Hemşirelik ve Sağlık Hizmetleri (Yüksekokul) , </a:t>
            </a:r>
          </a:p>
          <a:p>
            <a:r>
              <a:rPr lang="tr-TR" dirty="0"/>
              <a:t>Hidrojeoloji Mühendisliği,</a:t>
            </a:r>
          </a:p>
          <a:p>
            <a:r>
              <a:rPr lang="tr-TR" dirty="0"/>
              <a:t>İç Mimarlık,</a:t>
            </a:r>
          </a:p>
          <a:p>
            <a:r>
              <a:rPr lang="tr-TR" dirty="0"/>
              <a:t>İlköğretim Matematik Öğretmenliği,</a:t>
            </a:r>
          </a:p>
          <a:p>
            <a:r>
              <a:rPr lang="tr-TR" dirty="0"/>
              <a:t>İmalat Mühendisliği,</a:t>
            </a:r>
          </a:p>
          <a:p>
            <a:r>
              <a:rPr lang="tr-TR" dirty="0"/>
              <a:t>İnşaat Mühendisliği,</a:t>
            </a:r>
          </a:p>
          <a:p>
            <a:r>
              <a:rPr lang="tr-TR" dirty="0"/>
              <a:t>İstatistik, İstatistik ve Bilgisayar Bilimleri,</a:t>
            </a:r>
          </a:p>
          <a:p>
            <a:r>
              <a:rPr lang="tr-TR" dirty="0"/>
              <a:t>İş Sağlığı ve Güvenliği (Fakülte),</a:t>
            </a:r>
          </a:p>
          <a:p>
            <a:r>
              <a:rPr lang="tr-TR" dirty="0"/>
              <a:t>İş Sağlığı ve Güvenliği (Yüksekokul) ,</a:t>
            </a:r>
          </a:p>
          <a:p>
            <a:r>
              <a:rPr lang="tr-TR" dirty="0"/>
              <a:t>İşletme Mühendisliği,</a:t>
            </a:r>
          </a:p>
          <a:p>
            <a:r>
              <a:rPr lang="tr-TR" dirty="0"/>
              <a:t>Jeofizik Mühendisliği, </a:t>
            </a:r>
          </a:p>
          <a:p>
            <a:r>
              <a:rPr lang="tr-TR" dirty="0"/>
              <a:t>Jeoloji Mühendisliği,</a:t>
            </a:r>
          </a:p>
          <a:p>
            <a:endParaRPr lang="tr-TR" dirty="0"/>
          </a:p>
        </p:txBody>
      </p:sp>
    </p:spTree>
    <p:extLst>
      <p:ext uri="{BB962C8B-B14F-4D97-AF65-F5344CB8AC3E}">
        <p14:creationId xmlns:p14="http://schemas.microsoft.com/office/powerpoint/2010/main" val="34689168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9418" y="180764"/>
            <a:ext cx="10474037" cy="664363"/>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409103" y="1011382"/>
            <a:ext cx="8915400" cy="5818909"/>
          </a:xfrm>
        </p:spPr>
        <p:txBody>
          <a:bodyPr>
            <a:normAutofit fontScale="92500" lnSpcReduction="10000"/>
          </a:bodyPr>
          <a:lstStyle/>
          <a:p>
            <a:pPr marL="285750" indent="-285750">
              <a:buFont typeface="Arial" panose="020B0604020202020204" pitchFamily="34" charset="0"/>
              <a:buChar char="•"/>
            </a:pPr>
            <a:r>
              <a:rPr lang="tr-TR" dirty="0"/>
              <a:t>Kanatlı Hayvan yetiştiriciliği,</a:t>
            </a:r>
          </a:p>
          <a:p>
            <a:pPr marL="285750" indent="-285750">
              <a:buFont typeface="Arial" panose="020B0604020202020204" pitchFamily="34" charset="0"/>
              <a:buChar char="•"/>
            </a:pPr>
            <a:r>
              <a:rPr lang="tr-TR" dirty="0"/>
              <a:t>Kentsel Tasarım ve Peyzaj Mimarlığı,</a:t>
            </a:r>
          </a:p>
          <a:p>
            <a:pPr marL="285750" indent="-285750">
              <a:buFont typeface="Arial" panose="020B0604020202020204" pitchFamily="34" charset="0"/>
              <a:buChar char="•"/>
            </a:pPr>
            <a:r>
              <a:rPr lang="tr-TR" dirty="0"/>
              <a:t>Kimya, Kimya Mühendisliği,</a:t>
            </a:r>
          </a:p>
          <a:p>
            <a:pPr marL="285750" indent="-285750">
              <a:buFont typeface="Arial" panose="020B0604020202020204" pitchFamily="34" charset="0"/>
              <a:buChar char="•"/>
            </a:pPr>
            <a:r>
              <a:rPr lang="tr-TR" dirty="0"/>
              <a:t>Kimya Mühendisliği ve Uygulamalı Kimya,</a:t>
            </a:r>
          </a:p>
          <a:p>
            <a:pPr marL="285750" indent="-285750">
              <a:buFont typeface="Arial" panose="020B0604020202020204" pitchFamily="34" charset="0"/>
              <a:buChar char="•"/>
            </a:pPr>
            <a:r>
              <a:rPr lang="tr-TR" dirty="0"/>
              <a:t>Kimya Öğretmenliği,</a:t>
            </a:r>
          </a:p>
          <a:p>
            <a:pPr marL="285750" indent="-285750">
              <a:buFont typeface="Arial" panose="020B0604020202020204" pitchFamily="34" charset="0"/>
              <a:buChar char="•"/>
            </a:pPr>
            <a:r>
              <a:rPr lang="tr-TR" dirty="0"/>
              <a:t>Kimya ve Süreç Mühendisliği,</a:t>
            </a:r>
          </a:p>
          <a:p>
            <a:pPr marL="285750" indent="-285750">
              <a:buFont typeface="Arial" panose="020B0604020202020204" pitchFamily="34" charset="0"/>
              <a:buChar char="•"/>
            </a:pPr>
            <a:r>
              <a:rPr lang="tr-TR" dirty="0"/>
              <a:t>Kimya-Biyoloji Mühendisliği,</a:t>
            </a:r>
          </a:p>
          <a:p>
            <a:pPr marL="285750" indent="-285750">
              <a:buFont typeface="Arial" panose="020B0604020202020204" pitchFamily="34" charset="0"/>
              <a:buChar char="•"/>
            </a:pPr>
            <a:r>
              <a:rPr lang="tr-TR" dirty="0"/>
              <a:t>Kontrol ve Otomasyon Mühendisliği, </a:t>
            </a:r>
          </a:p>
          <a:p>
            <a:pPr marL="285750" indent="-285750">
              <a:buFont typeface="Arial" panose="020B0604020202020204" pitchFamily="34" charset="0"/>
              <a:buChar char="•"/>
            </a:pPr>
            <a:r>
              <a:rPr lang="tr-TR" dirty="0"/>
              <a:t>Lif ve Polimer Mühendisliği,</a:t>
            </a:r>
          </a:p>
          <a:p>
            <a:pPr marL="285750" indent="-285750">
              <a:buFont typeface="Arial" panose="020B0604020202020204" pitchFamily="34" charset="0"/>
              <a:buChar char="•"/>
            </a:pPr>
            <a:r>
              <a:rPr lang="tr-TR" dirty="0"/>
              <a:t>Maden Mühendisliği,</a:t>
            </a:r>
          </a:p>
          <a:p>
            <a:pPr marL="285750" indent="-285750">
              <a:buFont typeface="Arial" panose="020B0604020202020204" pitchFamily="34" charset="0"/>
              <a:buChar char="•"/>
            </a:pPr>
            <a:r>
              <a:rPr lang="tr-TR" dirty="0"/>
              <a:t>Makine Mühendisliği,</a:t>
            </a:r>
          </a:p>
          <a:p>
            <a:pPr marL="285750" indent="-285750">
              <a:buFont typeface="Arial" panose="020B0604020202020204" pitchFamily="34" charset="0"/>
              <a:buChar char="•"/>
            </a:pPr>
            <a:r>
              <a:rPr lang="tr-TR" dirty="0"/>
              <a:t>Makine ve İmalat Mühendisliği,</a:t>
            </a:r>
          </a:p>
          <a:p>
            <a:pPr marL="285750" indent="-285750">
              <a:buFont typeface="Arial" panose="020B0604020202020204" pitchFamily="34" charset="0"/>
              <a:buChar char="•"/>
            </a:pPr>
            <a:r>
              <a:rPr lang="tr-TR" dirty="0"/>
              <a:t>Malzeme Bilimi ve Mühendisliği,</a:t>
            </a:r>
          </a:p>
          <a:p>
            <a:pPr marL="285750" indent="-285750">
              <a:buFont typeface="Arial" panose="020B0604020202020204" pitchFamily="34" charset="0"/>
              <a:buChar char="•"/>
            </a:pPr>
            <a:r>
              <a:rPr lang="tr-TR" dirty="0"/>
              <a:t>Malzeme Bilimi ve </a:t>
            </a:r>
            <a:r>
              <a:rPr lang="tr-TR" dirty="0" err="1"/>
              <a:t>Nanoteknoloji</a:t>
            </a:r>
            <a:r>
              <a:rPr lang="tr-TR" dirty="0"/>
              <a:t> Mühendisliği, </a:t>
            </a:r>
          </a:p>
          <a:p>
            <a:pPr marL="285750" indent="-285750">
              <a:buFont typeface="Arial" panose="020B0604020202020204" pitchFamily="34" charset="0"/>
              <a:buChar char="•"/>
            </a:pPr>
            <a:r>
              <a:rPr lang="tr-TR" dirty="0"/>
              <a:t>Malzeme Bilimi ve Teknolojileri, </a:t>
            </a:r>
          </a:p>
          <a:p>
            <a:pPr marL="285750" indent="-285750">
              <a:buFont typeface="Arial" panose="020B0604020202020204" pitchFamily="34" charset="0"/>
              <a:buChar char="•"/>
            </a:pPr>
            <a:r>
              <a:rPr lang="tr-TR" dirty="0"/>
              <a:t>Malzeme Mühendisliği, </a:t>
            </a:r>
          </a:p>
          <a:p>
            <a:endParaRPr lang="tr-TR" dirty="0"/>
          </a:p>
        </p:txBody>
      </p:sp>
    </p:spTree>
    <p:extLst>
      <p:ext uri="{BB962C8B-B14F-4D97-AF65-F5344CB8AC3E}">
        <p14:creationId xmlns:p14="http://schemas.microsoft.com/office/powerpoint/2010/main" val="2737269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7236" y="236183"/>
            <a:ext cx="10252364" cy="705926"/>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942109"/>
            <a:ext cx="8915400" cy="5915891"/>
          </a:xfrm>
        </p:spPr>
        <p:txBody>
          <a:bodyPr/>
          <a:lstStyle/>
          <a:p>
            <a:r>
              <a:rPr lang="tr-TR" dirty="0"/>
              <a:t>Matematik, </a:t>
            </a:r>
          </a:p>
          <a:p>
            <a:r>
              <a:rPr lang="tr-TR" dirty="0"/>
              <a:t>Matematik Mühendisliği,</a:t>
            </a:r>
          </a:p>
          <a:p>
            <a:r>
              <a:rPr lang="tr-TR" dirty="0"/>
              <a:t> Matematik Öğretmenliği, </a:t>
            </a:r>
          </a:p>
          <a:p>
            <a:r>
              <a:rPr lang="tr-TR" dirty="0"/>
              <a:t>Matematik ve Bilgisayar Bilimleri, </a:t>
            </a:r>
          </a:p>
          <a:p>
            <a:r>
              <a:rPr lang="tr-TR" dirty="0"/>
              <a:t>Matematik-Bilgisayar, </a:t>
            </a:r>
          </a:p>
          <a:p>
            <a:r>
              <a:rPr lang="tr-TR" dirty="0" err="1"/>
              <a:t>Mekatronik</a:t>
            </a:r>
            <a:r>
              <a:rPr lang="tr-TR" dirty="0"/>
              <a:t> Mühendisliği, </a:t>
            </a:r>
          </a:p>
          <a:p>
            <a:r>
              <a:rPr lang="tr-TR" dirty="0" err="1"/>
              <a:t>Mekatronik</a:t>
            </a:r>
            <a:r>
              <a:rPr lang="tr-TR" dirty="0"/>
              <a:t> Sistemler Mühendisliği, </a:t>
            </a:r>
          </a:p>
          <a:p>
            <a:r>
              <a:rPr lang="tr-TR" dirty="0" err="1"/>
              <a:t>Metalurji</a:t>
            </a:r>
            <a:r>
              <a:rPr lang="tr-TR" dirty="0"/>
              <a:t> ve Malzeme Mühendisliği, </a:t>
            </a:r>
          </a:p>
          <a:p>
            <a:r>
              <a:rPr lang="tr-TR" sz="1600" dirty="0"/>
              <a:t>Meteoroloji M</a:t>
            </a:r>
            <a:r>
              <a:rPr lang="tr-TR" dirty="0"/>
              <a:t>ühendisliği,</a:t>
            </a:r>
          </a:p>
          <a:p>
            <a:r>
              <a:rPr lang="tr-TR" dirty="0"/>
              <a:t>Mimarlık, Moleküler Biyoloji ve Genetik,</a:t>
            </a:r>
          </a:p>
          <a:p>
            <a:r>
              <a:rPr lang="tr-TR" dirty="0"/>
              <a:t>Moleküler </a:t>
            </a:r>
            <a:r>
              <a:rPr lang="tr-TR" dirty="0" err="1"/>
              <a:t>Biyoteknoloji</a:t>
            </a:r>
            <a:r>
              <a:rPr lang="tr-TR" dirty="0"/>
              <a:t>,</a:t>
            </a:r>
          </a:p>
          <a:p>
            <a:r>
              <a:rPr lang="tr-TR" dirty="0"/>
              <a:t>Mühendislik Programları,</a:t>
            </a:r>
          </a:p>
          <a:p>
            <a:r>
              <a:rPr lang="tr-TR" dirty="0"/>
              <a:t>Mühendislik ve Doğa Bilimleri Programları,</a:t>
            </a:r>
          </a:p>
          <a:p>
            <a:r>
              <a:rPr lang="tr-TR" dirty="0" err="1"/>
              <a:t>Nanobilim</a:t>
            </a:r>
            <a:r>
              <a:rPr lang="tr-TR" dirty="0"/>
              <a:t> ve </a:t>
            </a:r>
            <a:r>
              <a:rPr lang="tr-TR" dirty="0" err="1"/>
              <a:t>Nanoteknoloji</a:t>
            </a:r>
            <a:r>
              <a:rPr lang="tr-TR" dirty="0"/>
              <a:t>,</a:t>
            </a:r>
          </a:p>
          <a:p>
            <a:endParaRPr lang="tr-TR" dirty="0"/>
          </a:p>
        </p:txBody>
      </p:sp>
    </p:spTree>
    <p:extLst>
      <p:ext uri="{BB962C8B-B14F-4D97-AF65-F5344CB8AC3E}">
        <p14:creationId xmlns:p14="http://schemas.microsoft.com/office/powerpoint/2010/main" val="1725383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982" y="305455"/>
            <a:ext cx="10571018" cy="678217"/>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1274617"/>
            <a:ext cx="8915400" cy="5347855"/>
          </a:xfrm>
        </p:spPr>
        <p:txBody>
          <a:bodyPr/>
          <a:lstStyle/>
          <a:p>
            <a:pPr marL="285750" indent="-285750">
              <a:buFont typeface="Arial" panose="020B0604020202020204" pitchFamily="34" charset="0"/>
              <a:buChar char="•"/>
            </a:pPr>
            <a:r>
              <a:rPr lang="tr-TR" dirty="0" err="1"/>
              <a:t>Nanoteknoloji</a:t>
            </a:r>
            <a:r>
              <a:rPr lang="tr-TR" dirty="0"/>
              <a:t> Mühendisliği,</a:t>
            </a:r>
          </a:p>
          <a:p>
            <a:pPr marL="285750" indent="-285750">
              <a:buFont typeface="Arial" panose="020B0604020202020204" pitchFamily="34" charset="0"/>
              <a:buChar char="•"/>
            </a:pPr>
            <a:r>
              <a:rPr lang="tr-TR" dirty="0"/>
              <a:t>Nükleer Enerji Mühendisliği,</a:t>
            </a:r>
          </a:p>
          <a:p>
            <a:pPr marL="285750" indent="-285750">
              <a:buFont typeface="Arial" panose="020B0604020202020204" pitchFamily="34" charset="0"/>
              <a:buChar char="•"/>
            </a:pPr>
            <a:r>
              <a:rPr lang="tr-TR" dirty="0" err="1"/>
              <a:t>Odyoloji</a:t>
            </a:r>
            <a:r>
              <a:rPr lang="tr-TR" dirty="0"/>
              <a:t> (Fakülte),</a:t>
            </a:r>
          </a:p>
          <a:p>
            <a:pPr marL="285750" indent="-285750">
              <a:buFont typeface="Arial" panose="020B0604020202020204" pitchFamily="34" charset="0"/>
              <a:buChar char="•"/>
            </a:pPr>
            <a:r>
              <a:rPr lang="tr-TR" dirty="0" err="1"/>
              <a:t>Odyoloji</a:t>
            </a:r>
            <a:r>
              <a:rPr lang="tr-TR" dirty="0"/>
              <a:t> (Yüksekokul) ,</a:t>
            </a:r>
          </a:p>
          <a:p>
            <a:pPr marL="285750" indent="-285750">
              <a:buFont typeface="Arial" panose="020B0604020202020204" pitchFamily="34" charset="0"/>
              <a:buChar char="•"/>
            </a:pPr>
            <a:r>
              <a:rPr lang="tr-TR" dirty="0"/>
              <a:t>Optik ve Akustik Mühendisliği,</a:t>
            </a:r>
          </a:p>
          <a:p>
            <a:pPr marL="285750" indent="-285750">
              <a:buFont typeface="Arial" panose="020B0604020202020204" pitchFamily="34" charset="0"/>
              <a:buChar char="•"/>
            </a:pPr>
            <a:r>
              <a:rPr lang="tr-TR" dirty="0"/>
              <a:t>Orman Endüstrisi Mühendisliği,</a:t>
            </a:r>
          </a:p>
          <a:p>
            <a:pPr marL="285750" indent="-285750">
              <a:buFont typeface="Arial" panose="020B0604020202020204" pitchFamily="34" charset="0"/>
              <a:buChar char="•"/>
            </a:pPr>
            <a:r>
              <a:rPr lang="tr-TR" dirty="0"/>
              <a:t>Orman Mühendisliği,</a:t>
            </a:r>
          </a:p>
          <a:p>
            <a:pPr marL="285750" indent="-285750">
              <a:buFont typeface="Arial" panose="020B0604020202020204" pitchFamily="34" charset="0"/>
              <a:buChar char="•"/>
            </a:pPr>
            <a:r>
              <a:rPr lang="tr-TR" dirty="0" err="1"/>
              <a:t>Ortez</a:t>
            </a:r>
            <a:r>
              <a:rPr lang="tr-TR" dirty="0"/>
              <a:t>-Protez (Fakülte),</a:t>
            </a:r>
          </a:p>
          <a:p>
            <a:pPr marL="285750" indent="-285750">
              <a:buFont typeface="Arial" panose="020B0604020202020204" pitchFamily="34" charset="0"/>
              <a:buChar char="•"/>
            </a:pPr>
            <a:r>
              <a:rPr lang="tr-TR" dirty="0" err="1"/>
              <a:t>Ortez</a:t>
            </a:r>
            <a:r>
              <a:rPr lang="tr-TR" dirty="0"/>
              <a:t>-Protez (Yüksekokul),</a:t>
            </a:r>
          </a:p>
          <a:p>
            <a:pPr marL="285750" indent="-285750">
              <a:buFont typeface="Arial" panose="020B0604020202020204" pitchFamily="34" charset="0"/>
              <a:buChar char="•"/>
            </a:pPr>
            <a:r>
              <a:rPr lang="tr-TR" dirty="0"/>
              <a:t>Otomotiv Mühendisliği,</a:t>
            </a:r>
          </a:p>
          <a:p>
            <a:pPr marL="285750" indent="-285750">
              <a:buFont typeface="Arial" panose="020B0604020202020204" pitchFamily="34" charset="0"/>
              <a:buChar char="•"/>
            </a:pPr>
            <a:r>
              <a:rPr lang="tr-TR" dirty="0" err="1"/>
              <a:t>Perfüzyon</a:t>
            </a:r>
            <a:r>
              <a:rPr lang="tr-TR" dirty="0"/>
              <a:t> (Fakülte),</a:t>
            </a:r>
          </a:p>
          <a:p>
            <a:pPr marL="285750" indent="-285750">
              <a:buFont typeface="Arial" panose="020B0604020202020204" pitchFamily="34" charset="0"/>
              <a:buChar char="•"/>
            </a:pPr>
            <a:r>
              <a:rPr lang="tr-TR" dirty="0" err="1"/>
              <a:t>Perfüzyon</a:t>
            </a:r>
            <a:r>
              <a:rPr lang="tr-TR" dirty="0"/>
              <a:t> (Yüksekokul),</a:t>
            </a:r>
          </a:p>
          <a:p>
            <a:pPr marL="285750" indent="-285750">
              <a:buFont typeface="Arial" panose="020B0604020202020204" pitchFamily="34" charset="0"/>
              <a:buChar char="•"/>
            </a:pPr>
            <a:r>
              <a:rPr lang="tr-TR" dirty="0"/>
              <a:t>Petrol ve Doğalgaz Mühendisliği,</a:t>
            </a:r>
          </a:p>
        </p:txBody>
      </p:sp>
    </p:spTree>
    <p:extLst>
      <p:ext uri="{BB962C8B-B14F-4D97-AF65-F5344CB8AC3E}">
        <p14:creationId xmlns:p14="http://schemas.microsoft.com/office/powerpoint/2010/main" val="1936626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7965" y="347020"/>
            <a:ext cx="10335490" cy="747490"/>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1094509"/>
            <a:ext cx="8915400" cy="5597235"/>
          </a:xfrm>
        </p:spPr>
        <p:txBody>
          <a:bodyPr/>
          <a:lstStyle/>
          <a:p>
            <a:r>
              <a:rPr lang="tr-TR" dirty="0"/>
              <a:t>Peyzaj Mimarlığı, Pilotaj,</a:t>
            </a:r>
          </a:p>
          <a:p>
            <a:r>
              <a:rPr lang="tr-TR" dirty="0"/>
              <a:t>Polimer Mühendisliği,</a:t>
            </a:r>
          </a:p>
          <a:p>
            <a:r>
              <a:rPr lang="tr-TR" dirty="0"/>
              <a:t>Raylı Sistemler Mühendisliği, </a:t>
            </a:r>
          </a:p>
          <a:p>
            <a:r>
              <a:rPr lang="tr-TR" dirty="0"/>
              <a:t>Su Bilimleri ve Mühendisliği, </a:t>
            </a:r>
          </a:p>
          <a:p>
            <a:r>
              <a:rPr lang="tr-TR" dirty="0"/>
              <a:t>Su Ürünleri Mühendisliği, </a:t>
            </a:r>
          </a:p>
          <a:p>
            <a:r>
              <a:rPr lang="tr-TR" dirty="0"/>
              <a:t>Süt Teknolojisi,</a:t>
            </a:r>
          </a:p>
          <a:p>
            <a:r>
              <a:rPr lang="tr-TR" dirty="0"/>
              <a:t> Şehir ve Bölge Planlama, </a:t>
            </a:r>
          </a:p>
          <a:p>
            <a:r>
              <a:rPr lang="tr-TR" dirty="0"/>
              <a:t>Tarım Makineleri ve Teknolojileri Mühendisliği, </a:t>
            </a:r>
          </a:p>
          <a:p>
            <a:r>
              <a:rPr lang="tr-TR" dirty="0"/>
              <a:t>Tarımsal </a:t>
            </a:r>
            <a:r>
              <a:rPr lang="tr-TR" dirty="0" err="1"/>
              <a:t>Biyoteknoloji</a:t>
            </a:r>
            <a:r>
              <a:rPr lang="tr-TR" dirty="0"/>
              <a:t>,</a:t>
            </a:r>
          </a:p>
          <a:p>
            <a:r>
              <a:rPr lang="tr-TR" dirty="0"/>
              <a:t>Tarımsal Genetik Mühendisliği,</a:t>
            </a:r>
          </a:p>
          <a:p>
            <a:r>
              <a:rPr lang="tr-TR" dirty="0"/>
              <a:t>Tarımsal Yapılar ve Sulama, </a:t>
            </a:r>
          </a:p>
          <a:p>
            <a:r>
              <a:rPr lang="tr-TR" dirty="0"/>
              <a:t>Tarla Bitkileri, Tekstil Mühendisliği, </a:t>
            </a:r>
          </a:p>
          <a:p>
            <a:r>
              <a:rPr lang="tr-TR" dirty="0"/>
              <a:t>Tıp, </a:t>
            </a:r>
          </a:p>
          <a:p>
            <a:r>
              <a:rPr lang="tr-TR" dirty="0"/>
              <a:t>Tıp Mühendisliği, </a:t>
            </a:r>
          </a:p>
          <a:p>
            <a:pPr marL="0" indent="0">
              <a:buNone/>
            </a:pPr>
            <a:endParaRPr lang="tr-TR" dirty="0"/>
          </a:p>
        </p:txBody>
      </p:sp>
    </p:spTree>
    <p:extLst>
      <p:ext uri="{BB962C8B-B14F-4D97-AF65-F5344CB8AC3E}">
        <p14:creationId xmlns:p14="http://schemas.microsoft.com/office/powerpoint/2010/main" val="371833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4945" y="319310"/>
            <a:ext cx="10210800" cy="650508"/>
          </a:xfrm>
        </p:spPr>
        <p:txBody>
          <a:bodyPr>
            <a:normAutofit fontScale="90000"/>
          </a:bodyPr>
          <a:lstStyle/>
          <a:p>
            <a:r>
              <a:rPr lang="tr-TR" dirty="0">
                <a:solidFill>
                  <a:schemeClr val="accent3"/>
                </a:solidFill>
              </a:rPr>
              <a:t>MF (sayısal) puanımla hangi meslekleri seçebilirim?</a:t>
            </a:r>
            <a:endParaRPr lang="tr-TR" dirty="0"/>
          </a:p>
        </p:txBody>
      </p:sp>
      <p:sp>
        <p:nvSpPr>
          <p:cNvPr id="3" name="İçerik Yer Tutucusu 2"/>
          <p:cNvSpPr>
            <a:spLocks noGrp="1"/>
          </p:cNvSpPr>
          <p:nvPr>
            <p:ph idx="1"/>
          </p:nvPr>
        </p:nvSpPr>
        <p:spPr>
          <a:xfrm>
            <a:off x="2589212" y="969819"/>
            <a:ext cx="8915400" cy="5735782"/>
          </a:xfrm>
        </p:spPr>
        <p:txBody>
          <a:bodyPr>
            <a:normAutofit fontScale="92500" lnSpcReduction="20000"/>
          </a:bodyPr>
          <a:lstStyle/>
          <a:p>
            <a:pPr marL="285750" indent="-285750">
              <a:buFont typeface="Arial" panose="020B0604020202020204" pitchFamily="34" charset="0"/>
              <a:buChar char="•"/>
            </a:pPr>
            <a:r>
              <a:rPr lang="tr-TR" dirty="0"/>
              <a:t>Toprak Bilimi ve Bitki Besleme, </a:t>
            </a:r>
          </a:p>
          <a:p>
            <a:pPr marL="285750" indent="-285750">
              <a:buFont typeface="Arial" panose="020B0604020202020204" pitchFamily="34" charset="0"/>
              <a:buChar char="•"/>
            </a:pPr>
            <a:r>
              <a:rPr lang="tr-TR" dirty="0"/>
              <a:t>Tütün Eksperliği (Yüksekokul), </a:t>
            </a:r>
          </a:p>
          <a:p>
            <a:pPr marL="285750" indent="-285750">
              <a:buFont typeface="Arial" panose="020B0604020202020204" pitchFamily="34" charset="0"/>
              <a:buChar char="•"/>
            </a:pPr>
            <a:r>
              <a:rPr lang="tr-TR" dirty="0"/>
              <a:t>Uçak Elektrik-Elektronik (Fakülte), </a:t>
            </a:r>
          </a:p>
          <a:p>
            <a:pPr marL="285750" indent="-285750">
              <a:buFont typeface="Arial" panose="020B0604020202020204" pitchFamily="34" charset="0"/>
              <a:buChar char="•"/>
            </a:pPr>
            <a:r>
              <a:rPr lang="tr-TR" dirty="0"/>
              <a:t>Uçak Elektrik-Elektronik (Yüksekokul),</a:t>
            </a:r>
          </a:p>
          <a:p>
            <a:pPr marL="285750" indent="-285750">
              <a:buFont typeface="Arial" panose="020B0604020202020204" pitchFamily="34" charset="0"/>
              <a:buChar char="•"/>
            </a:pPr>
            <a:r>
              <a:rPr lang="tr-TR" dirty="0"/>
              <a:t>Uçak Gövde-Motor Bakım (Fakülte), </a:t>
            </a:r>
          </a:p>
          <a:p>
            <a:pPr marL="285750" indent="-285750">
              <a:buFont typeface="Arial" panose="020B0604020202020204" pitchFamily="34" charset="0"/>
              <a:buChar char="•"/>
            </a:pPr>
            <a:r>
              <a:rPr lang="tr-TR" dirty="0"/>
              <a:t>Uçak Gövde-Motor Bakım (Yüksekokul),</a:t>
            </a:r>
          </a:p>
          <a:p>
            <a:pPr marL="285750" indent="-285750">
              <a:buFont typeface="Arial" panose="020B0604020202020204" pitchFamily="34" charset="0"/>
              <a:buChar char="•"/>
            </a:pPr>
            <a:r>
              <a:rPr lang="tr-TR" dirty="0"/>
              <a:t>Uçak Mühendisliği,</a:t>
            </a:r>
          </a:p>
          <a:p>
            <a:pPr marL="285750" indent="-285750">
              <a:buFont typeface="Arial" panose="020B0604020202020204" pitchFamily="34" charset="0"/>
              <a:buChar char="•"/>
            </a:pPr>
            <a:r>
              <a:rPr lang="tr-TR" dirty="0"/>
              <a:t>Uçak ve Uzay Mühendisliği,</a:t>
            </a:r>
          </a:p>
          <a:p>
            <a:pPr marL="285750" indent="-285750">
              <a:buFont typeface="Arial" panose="020B0604020202020204" pitchFamily="34" charset="0"/>
              <a:buChar char="•"/>
            </a:pPr>
            <a:r>
              <a:rPr lang="tr-TR" dirty="0"/>
              <a:t>Ulaştırma Mühendisliği,</a:t>
            </a:r>
          </a:p>
          <a:p>
            <a:pPr marL="285750" indent="-285750">
              <a:buFont typeface="Arial" panose="020B0604020202020204" pitchFamily="34" charset="0"/>
              <a:buChar char="•"/>
            </a:pPr>
            <a:r>
              <a:rPr lang="tr-TR" dirty="0"/>
              <a:t>Uzay Bilimleri ve Teknolojileri, </a:t>
            </a:r>
          </a:p>
          <a:p>
            <a:pPr marL="285750" indent="-285750">
              <a:buFont typeface="Arial" panose="020B0604020202020204" pitchFamily="34" charset="0"/>
              <a:buChar char="•"/>
            </a:pPr>
            <a:r>
              <a:rPr lang="tr-TR" dirty="0"/>
              <a:t>Uzay Mühendisliği, </a:t>
            </a:r>
          </a:p>
          <a:p>
            <a:pPr marL="285750" indent="-285750">
              <a:buFont typeface="Arial" panose="020B0604020202020204" pitchFamily="34" charset="0"/>
              <a:buChar char="•"/>
            </a:pPr>
            <a:r>
              <a:rPr lang="tr-TR" dirty="0"/>
              <a:t>Veteriner, </a:t>
            </a:r>
          </a:p>
          <a:p>
            <a:pPr marL="285750" indent="-285750">
              <a:buFont typeface="Arial" panose="020B0604020202020204" pitchFamily="34" charset="0"/>
              <a:buChar char="•"/>
            </a:pPr>
            <a:r>
              <a:rPr lang="tr-TR" dirty="0"/>
              <a:t>Yaban Hayatı Ekolojisi ve Yönetimi,</a:t>
            </a:r>
          </a:p>
          <a:p>
            <a:pPr marL="285750" indent="-285750">
              <a:buFont typeface="Arial" panose="020B0604020202020204" pitchFamily="34" charset="0"/>
              <a:buChar char="•"/>
            </a:pPr>
            <a:r>
              <a:rPr lang="tr-TR" dirty="0"/>
              <a:t>Yazılım Mühendisliği, </a:t>
            </a:r>
          </a:p>
          <a:p>
            <a:pPr marL="285750" indent="-285750">
              <a:buFont typeface="Arial" panose="020B0604020202020204" pitchFamily="34" charset="0"/>
              <a:buChar char="•"/>
            </a:pPr>
            <a:r>
              <a:rPr lang="tr-TR" dirty="0"/>
              <a:t>Yer Bilimleri Mühendisliği Programları,</a:t>
            </a:r>
          </a:p>
          <a:p>
            <a:pPr marL="285750" indent="-285750">
              <a:buFont typeface="Arial" panose="020B0604020202020204" pitchFamily="34" charset="0"/>
              <a:buChar char="•"/>
            </a:pPr>
            <a:r>
              <a:rPr lang="tr-TR" dirty="0"/>
              <a:t>Ziraat Mühendisliği Programları,</a:t>
            </a:r>
          </a:p>
          <a:p>
            <a:pPr marL="285750" indent="-285750">
              <a:buFont typeface="Arial" panose="020B0604020202020204" pitchFamily="34" charset="0"/>
              <a:buChar char="•"/>
            </a:pPr>
            <a:r>
              <a:rPr lang="tr-TR" dirty="0"/>
              <a:t>Zootekni.</a:t>
            </a:r>
          </a:p>
          <a:p>
            <a:endParaRPr lang="tr-TR" dirty="0"/>
          </a:p>
        </p:txBody>
      </p:sp>
    </p:spTree>
    <p:extLst>
      <p:ext uri="{BB962C8B-B14F-4D97-AF65-F5344CB8AC3E}">
        <p14:creationId xmlns:p14="http://schemas.microsoft.com/office/powerpoint/2010/main" val="2986445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6400" y="208473"/>
            <a:ext cx="9648103" cy="789054"/>
          </a:xfrm>
        </p:spPr>
        <p:txBody>
          <a:bodyPr>
            <a:normAutofit fontScale="90000"/>
          </a:bodyPr>
          <a:lstStyle/>
          <a:p>
            <a:r>
              <a:rPr lang="tr-TR" dirty="0" smtClean="0">
                <a:solidFill>
                  <a:schemeClr val="accent3"/>
                </a:solidFill>
              </a:rPr>
              <a:t>Sözel(TS) puanımla hangi meslekleri seçebilirim?</a:t>
            </a:r>
            <a:endParaRPr lang="tr-TR" dirty="0"/>
          </a:p>
        </p:txBody>
      </p:sp>
      <p:sp>
        <p:nvSpPr>
          <p:cNvPr id="3" name="İçerik Yer Tutucusu 2"/>
          <p:cNvSpPr>
            <a:spLocks noGrp="1"/>
          </p:cNvSpPr>
          <p:nvPr>
            <p:ph idx="1"/>
          </p:nvPr>
        </p:nvSpPr>
        <p:spPr>
          <a:xfrm>
            <a:off x="2589212" y="997527"/>
            <a:ext cx="8915400" cy="5652655"/>
          </a:xfrm>
        </p:spPr>
        <p:txBody>
          <a:bodyPr>
            <a:normAutofit fontScale="62500" lnSpcReduction="20000"/>
          </a:bodyPr>
          <a:lstStyle/>
          <a:p>
            <a:r>
              <a:rPr lang="tr-TR" dirty="0"/>
              <a:t>Animasyon ve Oyun Tasarımı, </a:t>
            </a:r>
          </a:p>
          <a:p>
            <a:r>
              <a:rPr lang="tr-TR" dirty="0"/>
              <a:t>Arkeoloji ve Sanat Tarihi, </a:t>
            </a:r>
          </a:p>
          <a:p>
            <a:r>
              <a:rPr lang="tr-TR" dirty="0"/>
              <a:t>Azerbaycan Türkçesi ve Edebiyatı, </a:t>
            </a:r>
          </a:p>
          <a:p>
            <a:r>
              <a:rPr lang="tr-TR" dirty="0"/>
              <a:t>Basın ve Yayın, Canlandırma Filmi Tasarım ve Yönetimi, </a:t>
            </a:r>
          </a:p>
          <a:p>
            <a:r>
              <a:rPr lang="tr-TR" dirty="0"/>
              <a:t>Coğrafya, Coğrafya Öğretmenliği, </a:t>
            </a:r>
          </a:p>
          <a:p>
            <a:r>
              <a:rPr lang="tr-TR" dirty="0"/>
              <a:t>Çağdaş Türk Lehçeleri ve Edebiyatları, </a:t>
            </a:r>
          </a:p>
          <a:p>
            <a:r>
              <a:rPr lang="tr-TR" dirty="0"/>
              <a:t>Çerkez Dili ve Edebiyatı, </a:t>
            </a:r>
          </a:p>
          <a:p>
            <a:r>
              <a:rPr lang="tr-TR" dirty="0"/>
              <a:t>Çizgi Film ve Animasyon, </a:t>
            </a:r>
          </a:p>
          <a:p>
            <a:r>
              <a:rPr lang="tr-TR" dirty="0"/>
              <a:t>El Sanatları, Film Tasarım ve Yazarlık, </a:t>
            </a:r>
          </a:p>
          <a:p>
            <a:r>
              <a:rPr lang="tr-TR" dirty="0"/>
              <a:t>Film Tasarım ve Yönetmenliği, </a:t>
            </a:r>
          </a:p>
          <a:p>
            <a:r>
              <a:rPr lang="tr-TR" dirty="0"/>
              <a:t>Film Tasarımı, Fotoğraf, </a:t>
            </a:r>
          </a:p>
          <a:p>
            <a:r>
              <a:rPr lang="tr-TR" dirty="0"/>
              <a:t>Fotoğraf ve Video, </a:t>
            </a:r>
          </a:p>
          <a:p>
            <a:r>
              <a:rPr lang="tr-TR" dirty="0"/>
              <a:t>Gastronomi (Yüksekokul), </a:t>
            </a:r>
          </a:p>
          <a:p>
            <a:r>
              <a:rPr lang="tr-TR" dirty="0"/>
              <a:t>Gastronomi (Fakülte), </a:t>
            </a:r>
          </a:p>
          <a:p>
            <a:r>
              <a:rPr lang="tr-TR" dirty="0"/>
              <a:t>Gastronomi ve Mutfak Sanatları (Fakülte), </a:t>
            </a:r>
          </a:p>
          <a:p>
            <a:r>
              <a:rPr lang="tr-TR" dirty="0"/>
              <a:t>Gastronomi ve Mutfak Sanatları (Yüksekokul), </a:t>
            </a:r>
          </a:p>
          <a:p>
            <a:r>
              <a:rPr lang="tr-TR" dirty="0"/>
              <a:t>Gazetecilik, </a:t>
            </a:r>
          </a:p>
          <a:p>
            <a:r>
              <a:rPr lang="tr-TR" dirty="0"/>
              <a:t>Geleneksel Türk Sanatları, </a:t>
            </a:r>
          </a:p>
          <a:p>
            <a:r>
              <a:rPr lang="tr-TR" dirty="0"/>
              <a:t>Görsel İletişim, </a:t>
            </a:r>
          </a:p>
          <a:p>
            <a:r>
              <a:rPr lang="tr-TR" dirty="0"/>
              <a:t>Görsel İletişim Tasarımı, </a:t>
            </a:r>
          </a:p>
          <a:p>
            <a:endParaRPr lang="tr-TR" dirty="0"/>
          </a:p>
        </p:txBody>
      </p:sp>
    </p:spTree>
    <p:extLst>
      <p:ext uri="{BB962C8B-B14F-4D97-AF65-F5344CB8AC3E}">
        <p14:creationId xmlns:p14="http://schemas.microsoft.com/office/powerpoint/2010/main" val="3644730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a:xfrm>
            <a:off x="2589212" y="914400"/>
            <a:ext cx="8915400" cy="4876800"/>
          </a:xfrm>
        </p:spPr>
        <p:txBody>
          <a:bodyPr>
            <a:normAutofit/>
          </a:bodyPr>
          <a:lstStyle/>
          <a:p>
            <a:r>
              <a:rPr lang="tr-TR" sz="5400" dirty="0" smtClean="0">
                <a:solidFill>
                  <a:schemeClr val="accent2"/>
                </a:solidFill>
              </a:rPr>
              <a:t>ALAN SEÇİMİ ÖĞRENCİLERİN KARİYER YOLCULUĞUNDA ÖNEMLİ BİR DÖNÜM NOKTASIDIR</a:t>
            </a:r>
            <a:endParaRPr lang="tr-TR" sz="5400" dirty="0">
              <a:solidFill>
                <a:schemeClr val="accent2"/>
              </a:solidFill>
            </a:endParaRPr>
          </a:p>
        </p:txBody>
      </p:sp>
    </p:spTree>
    <p:extLst>
      <p:ext uri="{BB962C8B-B14F-4D97-AF65-F5344CB8AC3E}">
        <p14:creationId xmlns:p14="http://schemas.microsoft.com/office/powerpoint/2010/main" val="2242309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5" y="166910"/>
            <a:ext cx="10058400" cy="719781"/>
          </a:xfrm>
        </p:spPr>
        <p:txBody>
          <a:bodyPr>
            <a:normAutofit fontScale="90000"/>
          </a:bodyPr>
          <a:lstStyle/>
          <a:p>
            <a:r>
              <a:rPr lang="tr-TR" dirty="0">
                <a:solidFill>
                  <a:schemeClr val="accent3"/>
                </a:solidFill>
              </a:rPr>
              <a:t>Sözel(TS) puanımla hangi meslekleri seçebilirim?</a:t>
            </a:r>
            <a:endParaRPr lang="tr-TR" dirty="0"/>
          </a:p>
        </p:txBody>
      </p:sp>
      <p:sp>
        <p:nvSpPr>
          <p:cNvPr id="3" name="İçerik Yer Tutucusu 2"/>
          <p:cNvSpPr>
            <a:spLocks noGrp="1"/>
          </p:cNvSpPr>
          <p:nvPr>
            <p:ph idx="1"/>
          </p:nvPr>
        </p:nvSpPr>
        <p:spPr>
          <a:xfrm>
            <a:off x="2589212" y="886691"/>
            <a:ext cx="8915400" cy="5846618"/>
          </a:xfrm>
        </p:spPr>
        <p:txBody>
          <a:bodyPr>
            <a:normAutofit fontScale="55000" lnSpcReduction="20000"/>
          </a:bodyPr>
          <a:lstStyle/>
          <a:p>
            <a:r>
              <a:rPr lang="tr-TR" dirty="0"/>
              <a:t>Görsel Sanatlar, </a:t>
            </a:r>
          </a:p>
          <a:p>
            <a:r>
              <a:rPr lang="tr-TR" dirty="0"/>
              <a:t>Görsel Sanatlar ve Görsel İletişim Tasarımı, Halkbilim, </a:t>
            </a:r>
          </a:p>
          <a:p>
            <a:r>
              <a:rPr lang="tr-TR" dirty="0"/>
              <a:t>Halkla İlişkiler, </a:t>
            </a:r>
          </a:p>
          <a:p>
            <a:r>
              <a:rPr lang="tr-TR" dirty="0"/>
              <a:t>Halkla İlişkiler ve Reklamcılık (Fakülte), </a:t>
            </a:r>
          </a:p>
          <a:p>
            <a:r>
              <a:rPr lang="tr-TR" dirty="0"/>
              <a:t>Halkla İlişkiler ve Reklamcılık (Yüksekokul), Halkla İlişkiler ve Tanıtım, Hititoloji, </a:t>
            </a:r>
          </a:p>
          <a:p>
            <a:r>
              <a:rPr lang="tr-TR" dirty="0"/>
              <a:t>İlahiyat, İletişim, </a:t>
            </a:r>
          </a:p>
          <a:p>
            <a:r>
              <a:rPr lang="tr-TR" dirty="0"/>
              <a:t>İletişim Bilimleri, </a:t>
            </a:r>
          </a:p>
          <a:p>
            <a:r>
              <a:rPr lang="tr-TR" dirty="0"/>
              <a:t>İletişim Sanatları, </a:t>
            </a:r>
          </a:p>
          <a:p>
            <a:r>
              <a:rPr lang="tr-TR" dirty="0"/>
              <a:t>İletişim Tasarımı, </a:t>
            </a:r>
          </a:p>
          <a:p>
            <a:r>
              <a:rPr lang="tr-TR" dirty="0"/>
              <a:t>İletişim Tasarımı ve Medya, </a:t>
            </a:r>
          </a:p>
          <a:p>
            <a:r>
              <a:rPr lang="tr-TR" dirty="0"/>
              <a:t>İletişim Tasarımı ve Yönetimi, </a:t>
            </a:r>
          </a:p>
          <a:p>
            <a:r>
              <a:rPr lang="tr-TR" dirty="0"/>
              <a:t>İletişim ve Tasarım, İslam ve Din Bilimleri, </a:t>
            </a:r>
          </a:p>
          <a:p>
            <a:r>
              <a:rPr lang="tr-TR" dirty="0"/>
              <a:t>İslami İlimler, Kurgu-Ses ve Görüntü Yönetimi, Kültür ve İletişim Bilimleri, </a:t>
            </a:r>
          </a:p>
          <a:p>
            <a:r>
              <a:rPr lang="tr-TR" dirty="0"/>
              <a:t>Kürt Dili ve Edebiyatı,</a:t>
            </a:r>
          </a:p>
          <a:p>
            <a:r>
              <a:rPr lang="tr-TR" dirty="0"/>
              <a:t> Medya ve Görsel Sanatlar, </a:t>
            </a:r>
          </a:p>
          <a:p>
            <a:r>
              <a:rPr lang="tr-TR" dirty="0"/>
              <a:t>Medya ve İletişim (Fakülte), </a:t>
            </a:r>
          </a:p>
          <a:p>
            <a:r>
              <a:rPr lang="tr-TR" dirty="0"/>
              <a:t>Medya ve İletişim (Yüksekokul), </a:t>
            </a:r>
          </a:p>
          <a:p>
            <a:r>
              <a:rPr lang="tr-TR" dirty="0"/>
              <a:t>Okul Öncesi Öğretmenliği, </a:t>
            </a:r>
          </a:p>
          <a:p>
            <a:r>
              <a:rPr lang="tr-TR" dirty="0"/>
              <a:t>Özel Eğitim Öğretmenliği, </a:t>
            </a:r>
          </a:p>
          <a:p>
            <a:r>
              <a:rPr lang="tr-TR" dirty="0"/>
              <a:t>Radyo ve Televizyon, Radyo, </a:t>
            </a:r>
          </a:p>
          <a:p>
            <a:r>
              <a:rPr lang="tr-TR" dirty="0"/>
              <a:t>Televizyon ve Sinema, </a:t>
            </a:r>
          </a:p>
          <a:p>
            <a:r>
              <a:rPr lang="tr-TR" dirty="0"/>
              <a:t>Reklam Tasarımı ve İletişimi, </a:t>
            </a:r>
          </a:p>
          <a:p>
            <a:r>
              <a:rPr lang="tr-TR" dirty="0"/>
              <a:t>Reklamcılık, Reklamcılık ve Halkla İlişkiler, Rekreasyon Yönetimi (Fakülte), Rekreasyon Yönetimi (Yüksekokul), Sanat Tarihi, Sanat ve Kültür Yönetimi, Sanat Yönetimi, </a:t>
            </a:r>
          </a:p>
          <a:p>
            <a:pPr marL="0" indent="0">
              <a:buNone/>
            </a:pPr>
            <a:endParaRPr lang="tr-TR" dirty="0"/>
          </a:p>
        </p:txBody>
      </p:sp>
    </p:spTree>
    <p:extLst>
      <p:ext uri="{BB962C8B-B14F-4D97-AF65-F5344CB8AC3E}">
        <p14:creationId xmlns:p14="http://schemas.microsoft.com/office/powerpoint/2010/main" val="2013986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982" y="374728"/>
            <a:ext cx="10266218" cy="456545"/>
          </a:xfrm>
        </p:spPr>
        <p:txBody>
          <a:bodyPr>
            <a:normAutofit fontScale="90000"/>
          </a:bodyPr>
          <a:lstStyle/>
          <a:p>
            <a:r>
              <a:rPr lang="tr-TR" dirty="0">
                <a:solidFill>
                  <a:schemeClr val="accent3"/>
                </a:solidFill>
              </a:rPr>
              <a:t>Sözel(TS) puanımla hangi meslekleri seçebilirim?</a:t>
            </a:r>
            <a:endParaRPr lang="tr-TR" dirty="0"/>
          </a:p>
        </p:txBody>
      </p:sp>
      <p:sp>
        <p:nvSpPr>
          <p:cNvPr id="3" name="İçerik Yer Tutucusu 2"/>
          <p:cNvSpPr>
            <a:spLocks noGrp="1"/>
          </p:cNvSpPr>
          <p:nvPr>
            <p:ph idx="1"/>
          </p:nvPr>
        </p:nvSpPr>
        <p:spPr>
          <a:xfrm>
            <a:off x="2035030" y="1246909"/>
            <a:ext cx="8915400" cy="5334000"/>
          </a:xfrm>
        </p:spPr>
        <p:txBody>
          <a:bodyPr>
            <a:normAutofit fontScale="92500" lnSpcReduction="10000"/>
          </a:bodyPr>
          <a:lstStyle/>
          <a:p>
            <a:r>
              <a:rPr lang="tr-TR" dirty="0"/>
              <a:t>Sinema ve Dijital Medya, </a:t>
            </a:r>
          </a:p>
          <a:p>
            <a:r>
              <a:rPr lang="tr-TR" dirty="0"/>
              <a:t>Sinema ve Televizyon, </a:t>
            </a:r>
          </a:p>
          <a:p>
            <a:r>
              <a:rPr lang="tr-TR" dirty="0"/>
              <a:t>Sosyal Bilgiler Öğretmenliği, </a:t>
            </a:r>
          </a:p>
          <a:p>
            <a:r>
              <a:rPr lang="tr-TR" dirty="0"/>
              <a:t>Sümeroloji, Süryani Dili ve Edebiyatı, </a:t>
            </a:r>
          </a:p>
          <a:p>
            <a:r>
              <a:rPr lang="tr-TR" dirty="0"/>
              <a:t>Tarih, Tarih Öğretmenliği, </a:t>
            </a:r>
          </a:p>
          <a:p>
            <a:r>
              <a:rPr lang="tr-TR" dirty="0"/>
              <a:t>Televizyon Haberciliği ve Programcılığı (Fakülte), Televizyon Haberciliği ve Programcılığı (Yüksekokul), Tiyatro Eleştirmenliği ve </a:t>
            </a:r>
            <a:r>
              <a:rPr lang="tr-TR" dirty="0" err="1"/>
              <a:t>Dramaturji</a:t>
            </a:r>
            <a:r>
              <a:rPr lang="tr-TR" dirty="0"/>
              <a:t>, </a:t>
            </a:r>
          </a:p>
          <a:p>
            <a:r>
              <a:rPr lang="tr-TR" dirty="0"/>
              <a:t>Türk Dili ve Edebiyatı, </a:t>
            </a:r>
          </a:p>
          <a:p>
            <a:r>
              <a:rPr lang="tr-TR" dirty="0"/>
              <a:t>Türk Dili ve Edebiyatı Öğretmenliği, </a:t>
            </a:r>
          </a:p>
          <a:p>
            <a:r>
              <a:rPr lang="tr-TR" dirty="0"/>
              <a:t>Türk Halkbilimi, Türkçe Öğretmenliği, </a:t>
            </a:r>
          </a:p>
          <a:p>
            <a:r>
              <a:rPr lang="tr-TR" dirty="0"/>
              <a:t>Yeni Medya (Fakülte),</a:t>
            </a:r>
          </a:p>
          <a:p>
            <a:r>
              <a:rPr lang="tr-TR" dirty="0"/>
              <a:t> Yeni Medya (Yüksekokul), </a:t>
            </a:r>
          </a:p>
          <a:p>
            <a:r>
              <a:rPr lang="tr-TR" dirty="0"/>
              <a:t>Yeni Medya ve Gazetecilik, </a:t>
            </a:r>
          </a:p>
          <a:p>
            <a:r>
              <a:rPr lang="tr-TR" dirty="0"/>
              <a:t>Yeni Medya ve İletişim, </a:t>
            </a:r>
          </a:p>
          <a:p>
            <a:r>
              <a:rPr lang="tr-TR" dirty="0"/>
              <a:t>Zaza Dili ve Edebiyatı</a:t>
            </a:r>
          </a:p>
        </p:txBody>
      </p:sp>
    </p:spTree>
    <p:extLst>
      <p:ext uri="{BB962C8B-B14F-4D97-AF65-F5344CB8AC3E}">
        <p14:creationId xmlns:p14="http://schemas.microsoft.com/office/powerpoint/2010/main" val="129788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6" y="319310"/>
            <a:ext cx="10529454" cy="1024581"/>
          </a:xfrm>
        </p:spPr>
        <p:txBody>
          <a:bodyPr>
            <a:normAutofit fontScale="90000"/>
          </a:bodyPr>
          <a:lstStyle/>
          <a:p>
            <a:r>
              <a:rPr lang="tr-TR" dirty="0" smtClean="0">
                <a:solidFill>
                  <a:schemeClr val="accent3"/>
                </a:solidFill>
              </a:rPr>
              <a:t>Eşit ağırlık(TM)puanımla hangi meslekleri seçebilirim?</a:t>
            </a:r>
            <a:endParaRPr lang="tr-TR" dirty="0">
              <a:solidFill>
                <a:schemeClr val="accent3"/>
              </a:solidFill>
            </a:endParaRPr>
          </a:p>
        </p:txBody>
      </p:sp>
      <p:sp>
        <p:nvSpPr>
          <p:cNvPr id="3" name="İçerik Yer Tutucusu 2"/>
          <p:cNvSpPr>
            <a:spLocks noGrp="1"/>
          </p:cNvSpPr>
          <p:nvPr>
            <p:ph idx="1"/>
          </p:nvPr>
        </p:nvSpPr>
        <p:spPr>
          <a:xfrm>
            <a:off x="2589212" y="1343891"/>
            <a:ext cx="8915400" cy="5361709"/>
          </a:xfrm>
        </p:spPr>
        <p:txBody>
          <a:bodyPr>
            <a:normAutofit fontScale="77500" lnSpcReduction="20000"/>
          </a:bodyPr>
          <a:lstStyle/>
          <a:p>
            <a:r>
              <a:rPr lang="tr-TR" dirty="0">
                <a:solidFill>
                  <a:schemeClr val="tx1"/>
                </a:solidFill>
              </a:rPr>
              <a:t>Aile ve Tüketici Bilimleri, </a:t>
            </a:r>
          </a:p>
          <a:p>
            <a:r>
              <a:rPr lang="tr-TR" dirty="0" err="1">
                <a:solidFill>
                  <a:schemeClr val="tx1"/>
                </a:solidFill>
              </a:rPr>
              <a:t>Aktüerya</a:t>
            </a:r>
            <a:r>
              <a:rPr lang="tr-TR" dirty="0">
                <a:solidFill>
                  <a:schemeClr val="tx1"/>
                </a:solidFill>
              </a:rPr>
              <a:t> ve Risk Yönetimi, </a:t>
            </a:r>
          </a:p>
          <a:p>
            <a:r>
              <a:rPr lang="tr-TR" dirty="0" err="1">
                <a:solidFill>
                  <a:schemeClr val="tx1"/>
                </a:solidFill>
              </a:rPr>
              <a:t>Aktüerya</a:t>
            </a:r>
            <a:r>
              <a:rPr lang="tr-TR" dirty="0">
                <a:solidFill>
                  <a:schemeClr val="tx1"/>
                </a:solidFill>
              </a:rPr>
              <a:t> ve Risk Yönetimi, </a:t>
            </a:r>
          </a:p>
          <a:p>
            <a:r>
              <a:rPr lang="tr-TR" dirty="0">
                <a:solidFill>
                  <a:schemeClr val="tx1"/>
                </a:solidFill>
              </a:rPr>
              <a:t>Antrenörlük Eğitimi, </a:t>
            </a:r>
          </a:p>
          <a:p>
            <a:r>
              <a:rPr lang="tr-TR" dirty="0">
                <a:solidFill>
                  <a:schemeClr val="tx1"/>
                </a:solidFill>
              </a:rPr>
              <a:t>Antropoloji, Arkeoloji, </a:t>
            </a:r>
          </a:p>
          <a:p>
            <a:r>
              <a:rPr lang="tr-TR" dirty="0">
                <a:solidFill>
                  <a:schemeClr val="tx1"/>
                </a:solidFill>
              </a:rPr>
              <a:t>Avrupa Birliği İlişkileri, </a:t>
            </a:r>
          </a:p>
          <a:p>
            <a:r>
              <a:rPr lang="tr-TR" dirty="0">
                <a:solidFill>
                  <a:schemeClr val="tx1"/>
                </a:solidFill>
              </a:rPr>
              <a:t>Bankacılık (Fakülte), </a:t>
            </a:r>
          </a:p>
          <a:p>
            <a:r>
              <a:rPr lang="tr-TR" dirty="0">
                <a:solidFill>
                  <a:schemeClr val="tx1"/>
                </a:solidFill>
              </a:rPr>
              <a:t>Bankacılık (Yüksekokul), </a:t>
            </a:r>
          </a:p>
          <a:p>
            <a:r>
              <a:rPr lang="tr-TR" dirty="0">
                <a:solidFill>
                  <a:schemeClr val="tx1"/>
                </a:solidFill>
              </a:rPr>
              <a:t>Bankacılık ve Finans (Fakülte), </a:t>
            </a:r>
          </a:p>
          <a:p>
            <a:r>
              <a:rPr lang="tr-TR" dirty="0">
                <a:solidFill>
                  <a:schemeClr val="tx1"/>
                </a:solidFill>
              </a:rPr>
              <a:t>Bankacılık ve Finans (Yüksekokul), </a:t>
            </a:r>
          </a:p>
          <a:p>
            <a:r>
              <a:rPr lang="tr-TR" dirty="0">
                <a:solidFill>
                  <a:schemeClr val="tx1"/>
                </a:solidFill>
              </a:rPr>
              <a:t>Bankacılık ve Sigortacılık (Fakülte), </a:t>
            </a:r>
          </a:p>
          <a:p>
            <a:r>
              <a:rPr lang="tr-TR" dirty="0">
                <a:solidFill>
                  <a:schemeClr val="tx1"/>
                </a:solidFill>
              </a:rPr>
              <a:t>Bankacılık ve Sigortacılık (Yüksekokul), </a:t>
            </a:r>
          </a:p>
          <a:p>
            <a:r>
              <a:rPr lang="tr-TR" dirty="0">
                <a:solidFill>
                  <a:schemeClr val="tx1"/>
                </a:solidFill>
              </a:rPr>
              <a:t>Beden Eğitimi ve Spor Öğretmenliği, </a:t>
            </a:r>
          </a:p>
          <a:p>
            <a:r>
              <a:rPr lang="tr-TR" dirty="0">
                <a:solidFill>
                  <a:schemeClr val="tx1"/>
                </a:solidFill>
              </a:rPr>
              <a:t>Bilgi ve Belge Yönetimi, </a:t>
            </a:r>
          </a:p>
          <a:p>
            <a:r>
              <a:rPr lang="tr-TR" dirty="0">
                <a:solidFill>
                  <a:schemeClr val="tx1"/>
                </a:solidFill>
              </a:rPr>
              <a:t>Bilim Tarihi, </a:t>
            </a:r>
          </a:p>
          <a:p>
            <a:r>
              <a:rPr lang="tr-TR" dirty="0">
                <a:solidFill>
                  <a:schemeClr val="tx1"/>
                </a:solidFill>
              </a:rPr>
              <a:t>Çalışma Ekonomisi ve Endüstri İlişkileri, </a:t>
            </a:r>
          </a:p>
          <a:p>
            <a:r>
              <a:rPr lang="tr-TR" dirty="0">
                <a:solidFill>
                  <a:schemeClr val="tx1"/>
                </a:solidFill>
              </a:rPr>
              <a:t>Çocuk Gelişimi (Fakülte), </a:t>
            </a:r>
          </a:p>
          <a:p>
            <a:r>
              <a:rPr lang="tr-TR" dirty="0">
                <a:solidFill>
                  <a:schemeClr val="tx1"/>
                </a:solidFill>
              </a:rPr>
              <a:t>Çocuk Gelişimi (Yüksekokul), </a:t>
            </a:r>
          </a:p>
          <a:p>
            <a:endParaRPr lang="tr-TR" dirty="0">
              <a:solidFill>
                <a:schemeClr val="tx1"/>
              </a:solidFill>
            </a:endParaRPr>
          </a:p>
        </p:txBody>
      </p:sp>
    </p:spTree>
    <p:extLst>
      <p:ext uri="{BB962C8B-B14F-4D97-AF65-F5344CB8AC3E}">
        <p14:creationId xmlns:p14="http://schemas.microsoft.com/office/powerpoint/2010/main" val="3563186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4836" y="319310"/>
            <a:ext cx="10404764" cy="955308"/>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969818"/>
            <a:ext cx="8915400" cy="5638800"/>
          </a:xfrm>
        </p:spPr>
        <p:txBody>
          <a:bodyPr>
            <a:normAutofit lnSpcReduction="10000"/>
          </a:bodyPr>
          <a:lstStyle/>
          <a:p>
            <a:r>
              <a:rPr lang="tr-TR" dirty="0">
                <a:solidFill>
                  <a:schemeClr val="tx1"/>
                </a:solidFill>
              </a:rPr>
              <a:t>Deniz İşletmeciliği ve Yönetimi,</a:t>
            </a:r>
          </a:p>
          <a:p>
            <a:r>
              <a:rPr lang="tr-TR" dirty="0">
                <a:solidFill>
                  <a:schemeClr val="tx1"/>
                </a:solidFill>
              </a:rPr>
              <a:t>Denizcilik İşletmeleri Yönetimi,</a:t>
            </a:r>
          </a:p>
          <a:p>
            <a:r>
              <a:rPr lang="tr-TR" dirty="0">
                <a:solidFill>
                  <a:schemeClr val="tx1"/>
                </a:solidFill>
              </a:rPr>
              <a:t>Ekonometri, Ekonomi,</a:t>
            </a:r>
          </a:p>
          <a:p>
            <a:r>
              <a:rPr lang="tr-TR" dirty="0">
                <a:solidFill>
                  <a:schemeClr val="tx1"/>
                </a:solidFill>
              </a:rPr>
              <a:t>Ekonomi ve Finans,</a:t>
            </a:r>
          </a:p>
          <a:p>
            <a:r>
              <a:rPr lang="tr-TR" dirty="0">
                <a:solidFill>
                  <a:schemeClr val="tx1"/>
                </a:solidFill>
              </a:rPr>
              <a:t>El Sanatları Tasarımı ve Üretimi,</a:t>
            </a:r>
          </a:p>
          <a:p>
            <a:r>
              <a:rPr lang="tr-TR" dirty="0">
                <a:solidFill>
                  <a:schemeClr val="tx1"/>
                </a:solidFill>
              </a:rPr>
              <a:t>Elektronik Ticaret ve Teknoloji Yönetimi, Enerji Yönetimi, </a:t>
            </a:r>
          </a:p>
          <a:p>
            <a:r>
              <a:rPr lang="tr-TR" dirty="0">
                <a:solidFill>
                  <a:schemeClr val="tx1"/>
                </a:solidFill>
              </a:rPr>
              <a:t>Eşit Ağırlıklı Programlar,</a:t>
            </a:r>
          </a:p>
          <a:p>
            <a:r>
              <a:rPr lang="tr-TR" dirty="0">
                <a:solidFill>
                  <a:schemeClr val="tx1"/>
                </a:solidFill>
              </a:rPr>
              <a:t>Felsefe, </a:t>
            </a:r>
          </a:p>
          <a:p>
            <a:r>
              <a:rPr lang="tr-TR" dirty="0">
                <a:solidFill>
                  <a:schemeClr val="tx1"/>
                </a:solidFill>
              </a:rPr>
              <a:t>Felsefe Grubu Öğretmenliği, </a:t>
            </a:r>
          </a:p>
          <a:p>
            <a:r>
              <a:rPr lang="tr-TR" dirty="0">
                <a:solidFill>
                  <a:schemeClr val="tx1"/>
                </a:solidFill>
              </a:rPr>
              <a:t>Gayrimenkul Geliştirme ve Yönetimi (Fakülte), Gayrimenkul Geliştirme ve Yönetimi (Yüksekokul), Gayrimenkul ve Varlık Değerleme (Fakülte), Gayrimenkul ve Varlık Değerleme (Yüksekokul), Girişimcilik, Grafik Tasarım, Grafik Tasarımı, Gümrük İşletme (Yüksekokul), Havacılık Yönetimi (Fakülte), Havacılık Yönetimi (Yüksekokul), Hukuk, İç Mimarlık ve Çevre Tasarımı, İktisadi ve İdari Bilimler Programları, İktisadi ve İdari Programlar, İktisat, İnsan Kaynakları Yönetimi (Fakülte), İnsan Kaynakları Yönetimi (Yüksekokul), İnsan ve Toplum Bilimleri,</a:t>
            </a:r>
          </a:p>
        </p:txBody>
      </p:sp>
    </p:spTree>
    <p:extLst>
      <p:ext uri="{BB962C8B-B14F-4D97-AF65-F5344CB8AC3E}">
        <p14:creationId xmlns:p14="http://schemas.microsoft.com/office/powerpoint/2010/main" val="2156534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4836" y="291601"/>
            <a:ext cx="10460182" cy="525817"/>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983673"/>
            <a:ext cx="8915400" cy="5694218"/>
          </a:xfrm>
        </p:spPr>
        <p:txBody>
          <a:bodyPr>
            <a:normAutofit fontScale="92500" lnSpcReduction="20000"/>
          </a:bodyPr>
          <a:lstStyle/>
          <a:p>
            <a:r>
              <a:rPr lang="tr-TR" dirty="0"/>
              <a:t>İslam Ekonomisi ve Finans, </a:t>
            </a:r>
          </a:p>
          <a:p>
            <a:r>
              <a:rPr lang="tr-TR" dirty="0"/>
              <a:t>İşletme,</a:t>
            </a:r>
          </a:p>
          <a:p>
            <a:r>
              <a:rPr lang="tr-TR" dirty="0"/>
              <a:t>İşletme Bilgi Yönetimi (Yüksekokul), </a:t>
            </a:r>
          </a:p>
          <a:p>
            <a:r>
              <a:rPr lang="tr-TR" dirty="0"/>
              <a:t>İşletme Enformatiği, İşletme Yönetimi,</a:t>
            </a:r>
          </a:p>
          <a:p>
            <a:r>
              <a:rPr lang="tr-TR" dirty="0"/>
              <a:t>İşletme-Ekonomi, Kamu Yönetimi, </a:t>
            </a:r>
          </a:p>
          <a:p>
            <a:r>
              <a:rPr lang="tr-TR" dirty="0"/>
              <a:t>Klasik Arkeoloji, </a:t>
            </a:r>
          </a:p>
          <a:p>
            <a:r>
              <a:rPr lang="tr-TR" dirty="0"/>
              <a:t>Konaklama İşletmeciliği (Fakülte), </a:t>
            </a:r>
          </a:p>
          <a:p>
            <a:r>
              <a:rPr lang="tr-TR" dirty="0"/>
              <a:t>Konaklama İşletmeciliği (Yüksekokul),</a:t>
            </a:r>
          </a:p>
          <a:p>
            <a:r>
              <a:rPr lang="tr-TR" dirty="0"/>
              <a:t> Konaklama ve Turizm İşletmeciliği (Yüksekokul),</a:t>
            </a:r>
          </a:p>
          <a:p>
            <a:r>
              <a:rPr lang="tr-TR" dirty="0"/>
              <a:t>Kuyumculuk ve Mücevher Tasarımı,</a:t>
            </a:r>
          </a:p>
          <a:p>
            <a:r>
              <a:rPr lang="tr-TR" dirty="0"/>
              <a:t>Kuyumculuk ve Mücevherat Tasarımı (Yüksekokul),</a:t>
            </a:r>
          </a:p>
          <a:p>
            <a:r>
              <a:rPr lang="tr-TR" dirty="0"/>
              <a:t>Kültür Varlıklarını Koruma ve Onarım, </a:t>
            </a:r>
          </a:p>
          <a:p>
            <a:r>
              <a:rPr lang="tr-TR" dirty="0"/>
              <a:t>Küresel Siyaset ve Uluslararası İlişkiler, </a:t>
            </a:r>
          </a:p>
          <a:p>
            <a:r>
              <a:rPr lang="tr-TR" dirty="0"/>
              <a:t>Lojistik (Yüksekokul),</a:t>
            </a:r>
          </a:p>
          <a:p>
            <a:r>
              <a:rPr lang="tr-TR" dirty="0"/>
              <a:t>Lojistik ve Taşımacılık (Yüksekokul),</a:t>
            </a:r>
          </a:p>
          <a:p>
            <a:r>
              <a:rPr lang="tr-TR" dirty="0"/>
              <a:t>Lojistik Yönetimi (Fakülte), </a:t>
            </a:r>
          </a:p>
          <a:p>
            <a:r>
              <a:rPr lang="tr-TR" dirty="0"/>
              <a:t>Lojistik Yönetimi (Yüksekokul),</a:t>
            </a:r>
          </a:p>
          <a:p>
            <a:endParaRPr lang="tr-TR" dirty="0"/>
          </a:p>
        </p:txBody>
      </p:sp>
    </p:spTree>
    <p:extLst>
      <p:ext uri="{BB962C8B-B14F-4D97-AF65-F5344CB8AC3E}">
        <p14:creationId xmlns:p14="http://schemas.microsoft.com/office/powerpoint/2010/main" val="2346982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04109" y="153055"/>
            <a:ext cx="10487891" cy="622799"/>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900545"/>
            <a:ext cx="8915400" cy="5777346"/>
          </a:xfrm>
        </p:spPr>
        <p:txBody>
          <a:bodyPr>
            <a:normAutofit fontScale="85000" lnSpcReduction="20000"/>
          </a:bodyPr>
          <a:lstStyle/>
          <a:p>
            <a:pPr marL="285750" indent="-285750">
              <a:buFont typeface="Arial" panose="020B0604020202020204" pitchFamily="34" charset="0"/>
              <a:buChar char="•"/>
            </a:pPr>
            <a:r>
              <a:rPr lang="tr-TR" dirty="0"/>
              <a:t>Maliye, </a:t>
            </a:r>
          </a:p>
          <a:p>
            <a:pPr marL="285750" indent="-285750">
              <a:buFont typeface="Arial" panose="020B0604020202020204" pitchFamily="34" charset="0"/>
              <a:buChar char="•"/>
            </a:pPr>
            <a:r>
              <a:rPr lang="tr-TR" dirty="0"/>
              <a:t>Moda Tasarımı (Fakülte),</a:t>
            </a:r>
          </a:p>
          <a:p>
            <a:pPr marL="285750" indent="-285750">
              <a:buFont typeface="Arial" panose="020B0604020202020204" pitchFamily="34" charset="0"/>
              <a:buChar char="•"/>
            </a:pPr>
            <a:r>
              <a:rPr lang="tr-TR" dirty="0"/>
              <a:t>Moda Tasarımı (Yüksekokul),</a:t>
            </a:r>
          </a:p>
          <a:p>
            <a:pPr marL="285750" indent="-285750">
              <a:buFont typeface="Arial" panose="020B0604020202020204" pitchFamily="34" charset="0"/>
              <a:buChar char="•"/>
            </a:pPr>
            <a:r>
              <a:rPr lang="tr-TR" dirty="0"/>
              <a:t>Moda ve Tekstil Tasarımı,</a:t>
            </a:r>
          </a:p>
          <a:p>
            <a:pPr marL="285750" indent="-285750">
              <a:buFont typeface="Arial" panose="020B0604020202020204" pitchFamily="34" charset="0"/>
              <a:buChar char="•"/>
            </a:pPr>
            <a:r>
              <a:rPr lang="tr-TR" dirty="0"/>
              <a:t>Muhasebe (Yüksekokul), </a:t>
            </a:r>
          </a:p>
          <a:p>
            <a:pPr marL="285750" indent="-285750">
              <a:buFont typeface="Arial" panose="020B0604020202020204" pitchFamily="34" charset="0"/>
              <a:buChar char="•"/>
            </a:pPr>
            <a:r>
              <a:rPr lang="tr-TR" dirty="0"/>
              <a:t>Muhasebe Bilgi Sistemleri (Yüksekokul),</a:t>
            </a:r>
          </a:p>
          <a:p>
            <a:pPr marL="285750" indent="-285750">
              <a:buFont typeface="Arial" panose="020B0604020202020204" pitchFamily="34" charset="0"/>
              <a:buChar char="•"/>
            </a:pPr>
            <a:r>
              <a:rPr lang="tr-TR" dirty="0"/>
              <a:t>Muhasebe ve Denetim (Fakülte),</a:t>
            </a:r>
          </a:p>
          <a:p>
            <a:pPr marL="285750" indent="-285750">
              <a:buFont typeface="Arial" panose="020B0604020202020204" pitchFamily="34" charset="0"/>
              <a:buChar char="•"/>
            </a:pPr>
            <a:r>
              <a:rPr lang="tr-TR" dirty="0"/>
              <a:t>Muhasebe ve Denetim (Yüksekokul),</a:t>
            </a:r>
          </a:p>
          <a:p>
            <a:pPr marL="285750" indent="-285750">
              <a:buFont typeface="Arial" panose="020B0604020202020204" pitchFamily="34" charset="0"/>
              <a:buChar char="•"/>
            </a:pPr>
            <a:r>
              <a:rPr lang="tr-TR" dirty="0"/>
              <a:t>Muhasebe ve Finans Yönetimi (Fakülte),</a:t>
            </a:r>
          </a:p>
          <a:p>
            <a:pPr marL="285750" indent="-285750">
              <a:buFont typeface="Arial" panose="020B0604020202020204" pitchFamily="34" charset="0"/>
              <a:buChar char="•"/>
            </a:pPr>
            <a:r>
              <a:rPr lang="tr-TR" dirty="0"/>
              <a:t>Muhasebe ve Finans Yönetimi (Yüksekokul),</a:t>
            </a:r>
          </a:p>
          <a:p>
            <a:pPr marL="285750" indent="-285750">
              <a:buFont typeface="Arial" panose="020B0604020202020204" pitchFamily="34" charset="0"/>
              <a:buChar char="•"/>
            </a:pPr>
            <a:r>
              <a:rPr lang="tr-TR" dirty="0"/>
              <a:t>Müzecilik,</a:t>
            </a:r>
          </a:p>
          <a:p>
            <a:pPr marL="285750" indent="-285750">
              <a:buFont typeface="Arial" panose="020B0604020202020204" pitchFamily="34" charset="0"/>
              <a:buChar char="•"/>
            </a:pPr>
            <a:r>
              <a:rPr lang="tr-TR" dirty="0"/>
              <a:t>Organik Tarım İşletmeciliği (Yüksekokul),</a:t>
            </a:r>
          </a:p>
          <a:p>
            <a:pPr marL="285750" indent="-285750">
              <a:buFont typeface="Arial" panose="020B0604020202020204" pitchFamily="34" charset="0"/>
              <a:buChar char="•"/>
            </a:pPr>
            <a:r>
              <a:rPr lang="tr-TR" dirty="0"/>
              <a:t>Otel Yöneticiliği (Yüksekokul), </a:t>
            </a:r>
          </a:p>
          <a:p>
            <a:pPr marL="285750" indent="-285750">
              <a:buFont typeface="Arial" panose="020B0604020202020204" pitchFamily="34" charset="0"/>
              <a:buChar char="•"/>
            </a:pPr>
            <a:r>
              <a:rPr lang="tr-TR" dirty="0"/>
              <a:t>Pazarlama (Fakülte), </a:t>
            </a:r>
          </a:p>
          <a:p>
            <a:pPr marL="285750" indent="-285750">
              <a:buFont typeface="Arial" panose="020B0604020202020204" pitchFamily="34" charset="0"/>
              <a:buChar char="•"/>
            </a:pPr>
            <a:r>
              <a:rPr lang="tr-TR" dirty="0"/>
              <a:t>Pazarlama (Yüksekokul), </a:t>
            </a:r>
          </a:p>
          <a:p>
            <a:pPr marL="285750" indent="-285750">
              <a:buFont typeface="Arial" panose="020B0604020202020204" pitchFamily="34" charset="0"/>
              <a:buChar char="•"/>
            </a:pPr>
            <a:r>
              <a:rPr lang="tr-TR" dirty="0" err="1"/>
              <a:t>Protohistorya</a:t>
            </a:r>
            <a:r>
              <a:rPr lang="tr-TR" dirty="0"/>
              <a:t> ve Ön Asya Arkeolojisi,</a:t>
            </a:r>
          </a:p>
          <a:p>
            <a:pPr marL="285750" indent="-285750">
              <a:buFont typeface="Arial" panose="020B0604020202020204" pitchFamily="34" charset="0"/>
              <a:buChar char="•"/>
            </a:pPr>
            <a:r>
              <a:rPr lang="tr-TR" dirty="0"/>
              <a:t>Psikoloji, </a:t>
            </a:r>
          </a:p>
          <a:p>
            <a:pPr marL="285750" indent="-285750">
              <a:buFont typeface="Arial" panose="020B0604020202020204" pitchFamily="34" charset="0"/>
              <a:buChar char="•"/>
            </a:pPr>
            <a:r>
              <a:rPr lang="tr-TR" dirty="0"/>
              <a:t>Rehberlik ve Psikolojik Danışmanlık, </a:t>
            </a:r>
          </a:p>
          <a:p>
            <a:pPr marL="0" indent="0">
              <a:buNone/>
            </a:pPr>
            <a:endParaRPr lang="tr-TR" dirty="0"/>
          </a:p>
        </p:txBody>
      </p:sp>
    </p:spTree>
    <p:extLst>
      <p:ext uri="{BB962C8B-B14F-4D97-AF65-F5344CB8AC3E}">
        <p14:creationId xmlns:p14="http://schemas.microsoft.com/office/powerpoint/2010/main" val="11108249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93273" y="236182"/>
            <a:ext cx="10418618" cy="636654"/>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872836"/>
            <a:ext cx="8915400" cy="5721928"/>
          </a:xfrm>
        </p:spPr>
        <p:txBody>
          <a:bodyPr>
            <a:normAutofit lnSpcReduction="10000"/>
          </a:bodyPr>
          <a:lstStyle/>
          <a:p>
            <a:r>
              <a:rPr lang="tr-TR" dirty="0"/>
              <a:t>Rekreasyon, Restorasyon ve </a:t>
            </a:r>
            <a:r>
              <a:rPr lang="tr-TR" dirty="0" err="1"/>
              <a:t>Konservasyon</a:t>
            </a:r>
            <a:r>
              <a:rPr lang="tr-TR" dirty="0"/>
              <a:t> (Yüksekokul),</a:t>
            </a:r>
          </a:p>
          <a:p>
            <a:r>
              <a:rPr lang="tr-TR" dirty="0"/>
              <a:t>Sağlık Yönetimi (Fakülte), </a:t>
            </a:r>
          </a:p>
          <a:p>
            <a:r>
              <a:rPr lang="tr-TR" dirty="0"/>
              <a:t>Sağlık Yönetimi (Yüksekokul),</a:t>
            </a:r>
          </a:p>
          <a:p>
            <a:r>
              <a:rPr lang="tr-TR" dirty="0"/>
              <a:t>Sanat ve Sosyal Bilimler Programları, </a:t>
            </a:r>
          </a:p>
          <a:p>
            <a:r>
              <a:rPr lang="tr-TR" dirty="0"/>
              <a:t>Sermaye Piyasaları ve Portföy Yönetimi (Yüksekokul),</a:t>
            </a:r>
          </a:p>
          <a:p>
            <a:r>
              <a:rPr lang="tr-TR" dirty="0"/>
              <a:t>Sermaye Piyasası (Yüksekokul), </a:t>
            </a:r>
          </a:p>
          <a:p>
            <a:r>
              <a:rPr lang="tr-TR" dirty="0"/>
              <a:t>Seyahat İşletmeciliği (Fakülte), </a:t>
            </a:r>
          </a:p>
          <a:p>
            <a:r>
              <a:rPr lang="tr-TR" dirty="0"/>
              <a:t>Seyahat İşletmeciliği (Yüksekokul), </a:t>
            </a:r>
          </a:p>
          <a:p>
            <a:r>
              <a:rPr lang="tr-TR" dirty="0"/>
              <a:t>Seyahat İşletmeciliği ve Turizm Rehberliği, </a:t>
            </a:r>
          </a:p>
          <a:p>
            <a:r>
              <a:rPr lang="tr-TR" dirty="0"/>
              <a:t>Sınıf Öğretmenliği, </a:t>
            </a:r>
          </a:p>
          <a:p>
            <a:r>
              <a:rPr lang="tr-TR" dirty="0"/>
              <a:t>Sigortacılık (Yüksekokul), </a:t>
            </a:r>
          </a:p>
          <a:p>
            <a:r>
              <a:rPr lang="tr-TR" dirty="0"/>
              <a:t>Sigortacılık ve </a:t>
            </a:r>
            <a:r>
              <a:rPr lang="tr-TR" dirty="0" err="1"/>
              <a:t>Aktüerya</a:t>
            </a:r>
            <a:r>
              <a:rPr lang="tr-TR" dirty="0"/>
              <a:t> Bilimleri, </a:t>
            </a:r>
          </a:p>
          <a:p>
            <a:r>
              <a:rPr lang="tr-TR" dirty="0"/>
              <a:t>Sigortacılık ve Risk Yönetimi (Fakülte), </a:t>
            </a:r>
          </a:p>
          <a:p>
            <a:r>
              <a:rPr lang="tr-TR" dirty="0"/>
              <a:t>Sigortacılık ve Risk Yönetimi (Yüksekokul), </a:t>
            </a:r>
          </a:p>
          <a:p>
            <a:r>
              <a:rPr lang="tr-TR" dirty="0"/>
              <a:t>Sigortacılık ve Sosyal Güvenlik, Siyaset Bilimi,</a:t>
            </a:r>
          </a:p>
        </p:txBody>
      </p:sp>
    </p:spTree>
    <p:extLst>
      <p:ext uri="{BB962C8B-B14F-4D97-AF65-F5344CB8AC3E}">
        <p14:creationId xmlns:p14="http://schemas.microsoft.com/office/powerpoint/2010/main" val="920635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2545" y="277747"/>
            <a:ext cx="10432473" cy="678217"/>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955964"/>
            <a:ext cx="8915400" cy="5708072"/>
          </a:xfrm>
        </p:spPr>
        <p:txBody>
          <a:bodyPr>
            <a:normAutofit fontScale="92500" lnSpcReduction="20000"/>
          </a:bodyPr>
          <a:lstStyle/>
          <a:p>
            <a:r>
              <a:rPr lang="tr-TR" dirty="0"/>
              <a:t>Siyaset Bilimi ve Kamu Yönetimi, </a:t>
            </a:r>
          </a:p>
          <a:p>
            <a:r>
              <a:rPr lang="tr-TR" dirty="0"/>
              <a:t>Siyaset Bilimi ve Uluslararası İlişkiler, </a:t>
            </a:r>
          </a:p>
          <a:p>
            <a:r>
              <a:rPr lang="tr-TR" dirty="0"/>
              <a:t>Sosyal Hizmet (Fakülte), </a:t>
            </a:r>
          </a:p>
          <a:p>
            <a:r>
              <a:rPr lang="tr-TR" dirty="0"/>
              <a:t>Sosyal Hizmet (Yüksekokul), </a:t>
            </a:r>
          </a:p>
          <a:p>
            <a:r>
              <a:rPr lang="tr-TR" dirty="0"/>
              <a:t>Sosyoloji, Spor Yöneticiliği (Fakülte), </a:t>
            </a:r>
          </a:p>
          <a:p>
            <a:r>
              <a:rPr lang="tr-TR" dirty="0"/>
              <a:t>Spor Yöneticiliği (Yüksekokul), </a:t>
            </a:r>
          </a:p>
          <a:p>
            <a:r>
              <a:rPr lang="tr-TR" dirty="0"/>
              <a:t>Takı Tasarımı, Tapu Kadastro (Yüksekokul),</a:t>
            </a:r>
          </a:p>
          <a:p>
            <a:r>
              <a:rPr lang="tr-TR" dirty="0"/>
              <a:t>Tarım Ekonomisi, Tarih Öncesi Arkeolojisi, </a:t>
            </a:r>
          </a:p>
          <a:p>
            <a:r>
              <a:rPr lang="tr-TR" dirty="0"/>
              <a:t>Taşınabilir Kültür Varlıklarını Koruma ve Onarım, </a:t>
            </a:r>
          </a:p>
          <a:p>
            <a:r>
              <a:rPr lang="tr-TR" dirty="0"/>
              <a:t>Teknoloji ve Bilgi Yönetimi, Tekstil Tasarımı, </a:t>
            </a:r>
          </a:p>
          <a:p>
            <a:r>
              <a:rPr lang="tr-TR" dirty="0"/>
              <a:t>Tekstil ve Moda Tasarımı, </a:t>
            </a:r>
          </a:p>
          <a:p>
            <a:r>
              <a:rPr lang="tr-TR" dirty="0"/>
              <a:t>Turizm İşletmeciliği (Fakülte), </a:t>
            </a:r>
          </a:p>
          <a:p>
            <a:r>
              <a:rPr lang="tr-TR" dirty="0"/>
              <a:t>Turizm İşletmeciliği (Yüksekokul), </a:t>
            </a:r>
          </a:p>
          <a:p>
            <a:r>
              <a:rPr lang="tr-TR" dirty="0"/>
              <a:t>Turizm İşletmeciliği ve Otelcilik (Yüksekokul), </a:t>
            </a:r>
          </a:p>
          <a:p>
            <a:r>
              <a:rPr lang="tr-TR" dirty="0"/>
              <a:t>Turizm ve Otel İşletmeciliği (Fakülte), Turizm ve Otel İşletmeciliği (Yüksekokul), Turizm ve Otelcilik (Fakülte), Turizm ve Otelcilik (Yüksekokul), Türk İslam Arkeolojisi, Ulaştırma ve Lojistik (Fakülte), Ulaştırma ve Lojistik (Yüksekokul),</a:t>
            </a:r>
          </a:p>
        </p:txBody>
      </p:sp>
    </p:spTree>
    <p:extLst>
      <p:ext uri="{BB962C8B-B14F-4D97-AF65-F5344CB8AC3E}">
        <p14:creationId xmlns:p14="http://schemas.microsoft.com/office/powerpoint/2010/main" val="2379040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4836" y="624110"/>
            <a:ext cx="10557164" cy="595090"/>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a:xfrm>
            <a:off x="2589212" y="1343891"/>
            <a:ext cx="8915400" cy="5320145"/>
          </a:xfrm>
        </p:spPr>
        <p:txBody>
          <a:bodyPr>
            <a:normAutofit fontScale="85000" lnSpcReduction="20000"/>
          </a:bodyPr>
          <a:lstStyle/>
          <a:p>
            <a:r>
              <a:rPr lang="tr-TR" dirty="0"/>
              <a:t>Uluslararası Finans (Fakülte), Uluslararası Finans (Yüksekokul), Uluslararası Finans ve Bankacılık (Fakülte), Uluslararası Finans ve Bankacılık (Yüksekokul), Uluslararası Girişimcilik, </a:t>
            </a:r>
            <a:endParaRPr lang="tr-TR" dirty="0" smtClean="0"/>
          </a:p>
          <a:p>
            <a:r>
              <a:rPr lang="tr-TR" dirty="0" smtClean="0"/>
              <a:t>Uluslararası </a:t>
            </a:r>
            <a:r>
              <a:rPr lang="tr-TR" dirty="0"/>
              <a:t>İlişkiler, Uluslararası İşletme Yönetimi, Uluslararası İşletmecilik, Uluslararası İşletmecilik ve Ticaret (Fakülte), </a:t>
            </a:r>
          </a:p>
          <a:p>
            <a:r>
              <a:rPr lang="tr-TR" dirty="0"/>
              <a:t>Uluslararası İşletmecilik ve Ticaret (Yüksekokul),</a:t>
            </a:r>
          </a:p>
          <a:p>
            <a:r>
              <a:rPr lang="tr-TR" dirty="0"/>
              <a:t>Uluslararası Lojistik ve Taşımacılık (Fakülte),</a:t>
            </a:r>
          </a:p>
          <a:p>
            <a:r>
              <a:rPr lang="tr-TR" dirty="0"/>
              <a:t>Uluslararası Lojistik ve Taşımacılık (Yüksekokul),</a:t>
            </a:r>
          </a:p>
          <a:p>
            <a:r>
              <a:rPr lang="tr-TR" dirty="0"/>
              <a:t>Uluslararası Lojistik Yönetimi, </a:t>
            </a:r>
          </a:p>
          <a:p>
            <a:r>
              <a:rPr lang="tr-TR" dirty="0"/>
              <a:t>Uluslararası Ticaret (Fakülte), </a:t>
            </a:r>
          </a:p>
          <a:p>
            <a:r>
              <a:rPr lang="tr-TR" dirty="0"/>
              <a:t>Uluslararası Ticaret (Yüksekokul), </a:t>
            </a:r>
          </a:p>
          <a:p>
            <a:r>
              <a:rPr lang="tr-TR" dirty="0"/>
              <a:t>Uluslararası Ticaret ve Finans,</a:t>
            </a:r>
          </a:p>
          <a:p>
            <a:r>
              <a:rPr lang="tr-TR" dirty="0"/>
              <a:t>Uluslararası Ticaret ve İşletmecilik (Fakülte), </a:t>
            </a:r>
          </a:p>
          <a:p>
            <a:r>
              <a:rPr lang="tr-TR" dirty="0"/>
              <a:t>Uluslararası Ticaret ve İşletmecilik (Yüksekokul), </a:t>
            </a:r>
          </a:p>
          <a:p>
            <a:r>
              <a:rPr lang="tr-TR" dirty="0"/>
              <a:t>Uluslararası Ticaret ve Lojistik (Fakülte),</a:t>
            </a:r>
          </a:p>
          <a:p>
            <a:r>
              <a:rPr lang="tr-TR" dirty="0"/>
              <a:t>Uluslararası Ticaret ve Lojistik (Yüksekokul), </a:t>
            </a:r>
          </a:p>
          <a:p>
            <a:r>
              <a:rPr lang="tr-TR" dirty="0"/>
              <a:t>Uluslararası Ticaret ve Lojistik Yönetimi (Fakülte),</a:t>
            </a:r>
          </a:p>
          <a:p>
            <a:r>
              <a:rPr lang="tr-TR" dirty="0"/>
              <a:t>Uluslararası Ticaret ve Lojistik Yönetimi (Yüksekokul),</a:t>
            </a:r>
          </a:p>
          <a:p>
            <a:pPr marL="0" indent="0">
              <a:buNone/>
            </a:pPr>
            <a:endParaRPr lang="tr-TR" dirty="0"/>
          </a:p>
        </p:txBody>
      </p:sp>
    </p:spTree>
    <p:extLst>
      <p:ext uri="{BB962C8B-B14F-4D97-AF65-F5344CB8AC3E}">
        <p14:creationId xmlns:p14="http://schemas.microsoft.com/office/powerpoint/2010/main" val="698929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20982" y="624110"/>
            <a:ext cx="10571017" cy="1024581"/>
          </a:xfrm>
        </p:spPr>
        <p:txBody>
          <a:bodyPr>
            <a:normAutofit fontScale="90000"/>
          </a:bodyPr>
          <a:lstStyle/>
          <a:p>
            <a:r>
              <a:rPr lang="tr-TR" dirty="0">
                <a:solidFill>
                  <a:schemeClr val="accent3"/>
                </a:solidFill>
              </a:rPr>
              <a:t>Eşit ağırlık(TM)puanımla hangi meslekleri seçebilirim?</a:t>
            </a:r>
            <a:endParaRPr lang="tr-TR" dirty="0"/>
          </a:p>
        </p:txBody>
      </p:sp>
      <p:sp>
        <p:nvSpPr>
          <p:cNvPr id="3" name="İçerik Yer Tutucusu 2"/>
          <p:cNvSpPr>
            <a:spLocks noGrp="1"/>
          </p:cNvSpPr>
          <p:nvPr>
            <p:ph idx="1"/>
          </p:nvPr>
        </p:nvSpPr>
        <p:spPr/>
        <p:txBody>
          <a:bodyPr/>
          <a:lstStyle/>
          <a:p>
            <a:r>
              <a:rPr lang="tr-TR" dirty="0"/>
              <a:t>Yerel Yönetimler, Yiyecek ve İçecek İşletmeciliği (Fakülte),</a:t>
            </a:r>
          </a:p>
          <a:p>
            <a:r>
              <a:rPr lang="tr-TR" dirty="0"/>
              <a:t>Yiyecek ve İçecek İşletmeciliği (Yüksekokul), </a:t>
            </a:r>
          </a:p>
          <a:p>
            <a:r>
              <a:rPr lang="tr-TR" dirty="0"/>
              <a:t>Yönetim Bilimleri Programları, </a:t>
            </a:r>
          </a:p>
          <a:p>
            <a:r>
              <a:rPr lang="tr-TR" dirty="0"/>
              <a:t>Yönetim Bilişim Sistemleri (Fakülte), </a:t>
            </a:r>
          </a:p>
          <a:p>
            <a:r>
              <a:rPr lang="tr-TR" dirty="0"/>
              <a:t>Yönetim Bilişim Sistemleri (Yüksekokul).</a:t>
            </a:r>
          </a:p>
          <a:p>
            <a:pPr marL="0" indent="0">
              <a:buNone/>
            </a:pPr>
            <a:endParaRPr lang="tr-TR" dirty="0"/>
          </a:p>
        </p:txBody>
      </p:sp>
    </p:spTree>
    <p:extLst>
      <p:ext uri="{BB962C8B-B14F-4D97-AF65-F5344CB8AC3E}">
        <p14:creationId xmlns:p14="http://schemas.microsoft.com/office/powerpoint/2010/main" val="305841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38743" y="852710"/>
            <a:ext cx="8911687" cy="1280890"/>
          </a:xfrm>
        </p:spPr>
        <p:txBody>
          <a:bodyPr/>
          <a:lstStyle/>
          <a:p>
            <a:r>
              <a:rPr lang="tr-TR" dirty="0" smtClean="0">
                <a:solidFill>
                  <a:schemeClr val="accent3"/>
                </a:solidFill>
              </a:rPr>
              <a:t>Seçtiğim Alan Geleceğimi Nasıl Etkiler?</a:t>
            </a:r>
            <a:endParaRPr lang="tr-TR" dirty="0">
              <a:solidFill>
                <a:schemeClr val="accent3"/>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7019762"/>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1880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64420" y="360873"/>
            <a:ext cx="10764983" cy="1280890"/>
          </a:xfrm>
        </p:spPr>
        <p:txBody>
          <a:bodyPr>
            <a:normAutofit/>
          </a:bodyPr>
          <a:lstStyle/>
          <a:p>
            <a:r>
              <a:rPr lang="tr-TR" sz="3200" dirty="0" smtClean="0">
                <a:solidFill>
                  <a:schemeClr val="accent3"/>
                </a:solidFill>
              </a:rPr>
              <a:t>Yabancı Dil puanımla </a:t>
            </a:r>
            <a:r>
              <a:rPr lang="tr-TR" sz="3200" dirty="0">
                <a:solidFill>
                  <a:schemeClr val="accent3"/>
                </a:solidFill>
              </a:rPr>
              <a:t>hangi meslekleri seçebilirim?</a:t>
            </a:r>
            <a:endParaRPr lang="tr-TR" sz="3200" dirty="0"/>
          </a:p>
        </p:txBody>
      </p:sp>
      <p:sp>
        <p:nvSpPr>
          <p:cNvPr id="4" name="İçerik Yer Tutucusu 3"/>
          <p:cNvSpPr txBox="1">
            <a:spLocks noGrp="1"/>
          </p:cNvSpPr>
          <p:nvPr>
            <p:ph idx="1"/>
          </p:nvPr>
        </p:nvSpPr>
        <p:spPr>
          <a:xfrm>
            <a:off x="2118157" y="1399309"/>
            <a:ext cx="8915400" cy="4996240"/>
          </a:xfrm>
          <a:prstGeom prst="rect">
            <a:avLst/>
          </a:prstGeom>
          <a:noFill/>
        </p:spPr>
        <p:txBody>
          <a:bodyPr wrap="square" rtlCol="0">
            <a:spAutoFit/>
          </a:bodyPr>
          <a:lstStyle/>
          <a:p>
            <a:r>
              <a:rPr lang="tr-TR" sz="2800" b="1" dirty="0" smtClean="0">
                <a:solidFill>
                  <a:schemeClr val="accent3"/>
                </a:solidFill>
              </a:rPr>
              <a:t>İNGİLİZCE ÖĞRETMENLİĞİ</a:t>
            </a:r>
          </a:p>
          <a:p>
            <a:r>
              <a:rPr lang="tr-TR" sz="2800" b="1" dirty="0">
                <a:solidFill>
                  <a:schemeClr val="accent3"/>
                </a:solidFill>
              </a:rPr>
              <a:t>ARAPÇA ÖĞRETMENLİĞİ</a:t>
            </a:r>
          </a:p>
          <a:p>
            <a:r>
              <a:rPr lang="tr-TR" sz="2800" b="1" dirty="0">
                <a:solidFill>
                  <a:schemeClr val="accent3"/>
                </a:solidFill>
              </a:rPr>
              <a:t>FRANSIZCA ÖĞRETMENLİĞİ</a:t>
            </a:r>
          </a:p>
          <a:p>
            <a:r>
              <a:rPr lang="tr-TR" sz="2800" b="1" dirty="0">
                <a:solidFill>
                  <a:schemeClr val="accent3"/>
                </a:solidFill>
              </a:rPr>
              <a:t>İNGİLİZ DİLİ VE EDEBİYATI</a:t>
            </a:r>
          </a:p>
          <a:p>
            <a:r>
              <a:rPr lang="tr-TR" sz="2800" b="1" dirty="0">
                <a:solidFill>
                  <a:schemeClr val="accent3"/>
                </a:solidFill>
              </a:rPr>
              <a:t>MÜRTECİM TERCÜMANLIK</a:t>
            </a:r>
          </a:p>
          <a:p>
            <a:r>
              <a:rPr lang="tr-TR" sz="2800" b="1" dirty="0">
                <a:solidFill>
                  <a:schemeClr val="accent3"/>
                </a:solidFill>
              </a:rPr>
              <a:t>ALMANCA ÖĞRETMENLİĞİ</a:t>
            </a:r>
          </a:p>
          <a:p>
            <a:r>
              <a:rPr lang="tr-TR" sz="2800" b="1" dirty="0">
                <a:solidFill>
                  <a:schemeClr val="accent3"/>
                </a:solidFill>
              </a:rPr>
              <a:t>RUS DİLİ VE EDEBİYATI</a:t>
            </a:r>
          </a:p>
          <a:p>
            <a:r>
              <a:rPr lang="tr-TR" sz="2800" b="1" dirty="0">
                <a:solidFill>
                  <a:schemeClr val="accent3"/>
                </a:solidFill>
              </a:rPr>
              <a:t>JAPONCA ÖĞRETMENLİĞİ</a:t>
            </a:r>
          </a:p>
          <a:p>
            <a:pPr marL="0" indent="0">
              <a:buNone/>
            </a:pPr>
            <a:endParaRPr lang="tr-TR" sz="2800" b="1" dirty="0"/>
          </a:p>
        </p:txBody>
      </p:sp>
    </p:spTree>
    <p:extLst>
      <p:ext uri="{BB962C8B-B14F-4D97-AF65-F5344CB8AC3E}">
        <p14:creationId xmlns:p14="http://schemas.microsoft.com/office/powerpoint/2010/main" val="1022726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YÖK ATLASI İNCELEYELİM</a:t>
            </a:r>
          </a:p>
        </p:txBody>
      </p:sp>
      <p:sp>
        <p:nvSpPr>
          <p:cNvPr id="3" name="İçerik Yer Tutucusu 2"/>
          <p:cNvSpPr>
            <a:spLocks noGrp="1"/>
          </p:cNvSpPr>
          <p:nvPr>
            <p:ph idx="1"/>
          </p:nvPr>
        </p:nvSpPr>
        <p:spPr/>
        <p:txBody>
          <a:bodyPr/>
          <a:lstStyle/>
          <a:p>
            <a:r>
              <a:rPr lang="tr-TR" sz="6000" b="1" spc="50" dirty="0" smtClean="0">
                <a:ln w="0"/>
                <a:solidFill>
                  <a:schemeClr val="bg2"/>
                </a:solidFill>
                <a:effectLst>
                  <a:innerShdw blurRad="63500" dist="50800" dir="16200000">
                    <a:prstClr val="black">
                      <a:alpha val="50000"/>
                    </a:prstClr>
                  </a:innerShdw>
                </a:effectLst>
                <a:latin typeface="Arial Narrow" panose="020B0606020202030204" pitchFamily="34" charset="0"/>
                <a:hlinkClick r:id="rId2"/>
              </a:rPr>
              <a:t>https://yokatlas.yok.gov.tr</a:t>
            </a:r>
            <a:endParaRPr lang="tr-TR" sz="6000" b="1" spc="50" dirty="0" smtClean="0">
              <a:ln w="0"/>
              <a:solidFill>
                <a:schemeClr val="bg2"/>
              </a:solidFill>
              <a:effectLst>
                <a:innerShdw blurRad="63500" dist="50800" dir="16200000">
                  <a:prstClr val="black">
                    <a:alpha val="50000"/>
                  </a:prstClr>
                </a:innerShdw>
              </a:effectLst>
              <a:latin typeface="Arial Narrow" panose="020B0606020202030204" pitchFamily="34" charset="0"/>
            </a:endParaRPr>
          </a:p>
          <a:p>
            <a:pPr marL="0" indent="0">
              <a:buNone/>
            </a:pPr>
            <a:endParaRPr lang="tr-TR" dirty="0"/>
          </a:p>
        </p:txBody>
      </p:sp>
    </p:spTree>
    <p:extLst>
      <p:ext uri="{BB962C8B-B14F-4D97-AF65-F5344CB8AC3E}">
        <p14:creationId xmlns:p14="http://schemas.microsoft.com/office/powerpoint/2010/main" val="3095287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3045348" y="624109"/>
            <a:ext cx="8003130" cy="5693563"/>
          </a:xfrm>
          <a:prstGeom prst="rect">
            <a:avLst/>
          </a:prstGeom>
        </p:spPr>
      </p:pic>
    </p:spTree>
    <p:extLst>
      <p:ext uri="{BB962C8B-B14F-4D97-AF65-F5344CB8AC3E}">
        <p14:creationId xmlns:p14="http://schemas.microsoft.com/office/powerpoint/2010/main" val="710950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288125" y="969440"/>
            <a:ext cx="8915400" cy="5459069"/>
          </a:xfrm>
          <a:prstGeom prst="rect">
            <a:avLst/>
          </a:prstGeom>
        </p:spPr>
      </p:pic>
    </p:spTree>
    <p:extLst>
      <p:ext uri="{BB962C8B-B14F-4D97-AF65-F5344CB8AC3E}">
        <p14:creationId xmlns:p14="http://schemas.microsoft.com/office/powerpoint/2010/main" val="3720680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89212" y="831273"/>
            <a:ext cx="8915400" cy="5430982"/>
          </a:xfrm>
        </p:spPr>
        <p:txBody>
          <a:bodyPr/>
          <a:lstStyle/>
          <a:p>
            <a:r>
              <a:rPr lang="tr-TR" sz="2800" dirty="0"/>
              <a:t>https://media.iskur.gov.tr/17252/mbk_1.pdf</a:t>
            </a:r>
          </a:p>
          <a:p>
            <a:pPr marL="0" indent="0">
              <a:buNone/>
            </a:pPr>
            <a:endParaRPr lang="tr-TR" dirty="0"/>
          </a:p>
        </p:txBody>
      </p:sp>
      <p:pic>
        <p:nvPicPr>
          <p:cNvPr id="4" name="Resim 3"/>
          <p:cNvPicPr>
            <a:picLocks noChangeAspect="1"/>
          </p:cNvPicPr>
          <p:nvPr/>
        </p:nvPicPr>
        <p:blipFill>
          <a:blip r:embed="rId2"/>
          <a:stretch>
            <a:fillRect/>
          </a:stretch>
        </p:blipFill>
        <p:spPr>
          <a:xfrm>
            <a:off x="3636787" y="2141826"/>
            <a:ext cx="5181600" cy="2809875"/>
          </a:xfrm>
          <a:prstGeom prst="rect">
            <a:avLst/>
          </a:prstGeom>
        </p:spPr>
      </p:pic>
    </p:spTree>
    <p:extLst>
      <p:ext uri="{BB962C8B-B14F-4D97-AF65-F5344CB8AC3E}">
        <p14:creationId xmlns:p14="http://schemas.microsoft.com/office/powerpoint/2010/main" val="1567460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981201" y="624110"/>
            <a:ext cx="9523412" cy="1135417"/>
          </a:xfrm>
        </p:spPr>
        <p:txBody>
          <a:bodyPr>
            <a:normAutofit/>
          </a:bodyPr>
          <a:lstStyle/>
          <a:p>
            <a:r>
              <a:rPr lang="tr-TR" sz="2000" dirty="0"/>
              <a:t>http://e-ogrenme.iskur.gov.tr/oyscontent/Courses/Course162/index.html</a:t>
            </a:r>
            <a:br>
              <a:rPr lang="tr-TR" sz="2000" dirty="0"/>
            </a:br>
            <a:endParaRPr lang="tr-TR" sz="2000" dirty="0"/>
          </a:p>
        </p:txBody>
      </p:sp>
      <p:pic>
        <p:nvPicPr>
          <p:cNvPr id="4" name="İçerik Yer Tutucusu 3" descr="Ekran Alıntısı Aracı"/>
          <p:cNvPicPr>
            <a:picLocks noGrp="1" noChangeAspect="1"/>
          </p:cNvPicPr>
          <p:nvPr>
            <p:ph idx="1"/>
          </p:nvPr>
        </p:nvPicPr>
        <p:blipFill rotWithShape="1">
          <a:blip r:embed="rId2">
            <a:extLst>
              <a:ext uri="{28A0092B-C50C-407E-A947-70E740481C1C}">
                <a14:useLocalDpi xmlns:a14="http://schemas.microsoft.com/office/drawing/2010/main" val="0"/>
              </a:ext>
            </a:extLst>
          </a:blip>
          <a:srcRect l="10625" t="12523" r="11413" b="3705"/>
          <a:stretch/>
        </p:blipFill>
        <p:spPr>
          <a:xfrm>
            <a:off x="3449783" y="1524000"/>
            <a:ext cx="6057994" cy="5084618"/>
          </a:xfrm>
          <a:prstGeom prst="rect">
            <a:avLst/>
          </a:prstGeom>
        </p:spPr>
      </p:pic>
    </p:spTree>
    <p:extLst>
      <p:ext uri="{BB962C8B-B14F-4D97-AF65-F5344CB8AC3E}">
        <p14:creationId xmlns:p14="http://schemas.microsoft.com/office/powerpoint/2010/main" val="2230799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624110"/>
            <a:ext cx="8911687" cy="913745"/>
          </a:xfrm>
        </p:spPr>
        <p:txBody>
          <a:bodyPr>
            <a:normAutofit fontScale="90000"/>
          </a:bodyPr>
          <a:lstStyle/>
          <a:p>
            <a:r>
              <a:rPr lang="tr-TR" dirty="0"/>
              <a:t>http://mbs.meb.gov.tr</a:t>
            </a:r>
            <a:br>
              <a:rPr lang="tr-TR" dirty="0"/>
            </a:br>
            <a:endParaRPr lang="tr-TR" dirty="0"/>
          </a:p>
        </p:txBody>
      </p:sp>
      <p:pic>
        <p:nvPicPr>
          <p:cNvPr id="4" name="İçerik Yer Tutucusu 3"/>
          <p:cNvPicPr>
            <a:picLocks noGrp="1" noChangeAspect="1"/>
          </p:cNvPicPr>
          <p:nvPr>
            <p:ph idx="1"/>
          </p:nvPr>
        </p:nvPicPr>
        <p:blipFill>
          <a:blip r:embed="rId2"/>
          <a:stretch>
            <a:fillRect/>
          </a:stretch>
        </p:blipFill>
        <p:spPr>
          <a:xfrm>
            <a:off x="2589213" y="1440873"/>
            <a:ext cx="8915400" cy="5140036"/>
          </a:xfrm>
          <a:prstGeom prst="rect">
            <a:avLst/>
          </a:prstGeom>
        </p:spPr>
      </p:pic>
    </p:spTree>
    <p:extLst>
      <p:ext uri="{BB962C8B-B14F-4D97-AF65-F5344CB8AC3E}">
        <p14:creationId xmlns:p14="http://schemas.microsoft.com/office/powerpoint/2010/main" val="382313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44129" y="150655"/>
            <a:ext cx="8911687" cy="736036"/>
          </a:xfrm>
        </p:spPr>
        <p:txBody>
          <a:bodyPr>
            <a:normAutofit fontScale="90000"/>
          </a:bodyPr>
          <a:lstStyle/>
          <a:p>
            <a:r>
              <a:rPr lang="tr-TR" b="1" dirty="0">
                <a:solidFill>
                  <a:schemeClr val="accent3"/>
                </a:solidFill>
              </a:rPr>
              <a:t>ALAN </a:t>
            </a:r>
            <a:r>
              <a:rPr lang="tr-TR" b="1" dirty="0" smtClean="0">
                <a:solidFill>
                  <a:schemeClr val="accent3"/>
                </a:solidFill>
              </a:rPr>
              <a:t>SEÇERKEN NELERE </a:t>
            </a:r>
            <a:r>
              <a:rPr lang="tr-TR" b="1" dirty="0">
                <a:solidFill>
                  <a:schemeClr val="accent3"/>
                </a:solidFill>
              </a:rPr>
              <a:t>DİKKAT </a:t>
            </a:r>
            <a:r>
              <a:rPr lang="tr-TR" b="1" dirty="0" smtClean="0">
                <a:solidFill>
                  <a:schemeClr val="accent3"/>
                </a:solidFill>
              </a:rPr>
              <a:t>ETMELİYİM?</a:t>
            </a:r>
            <a:r>
              <a:rPr lang="tr-TR" b="1" dirty="0">
                <a:solidFill>
                  <a:schemeClr val="accent3"/>
                </a:solidFill>
              </a:rPr>
              <a:t/>
            </a:r>
            <a:br>
              <a:rPr lang="tr-TR" b="1" dirty="0">
                <a:solidFill>
                  <a:schemeClr val="accent3"/>
                </a:solidFill>
              </a:rPr>
            </a:br>
            <a:endParaRPr lang="tr-TR" dirty="0">
              <a:solidFill>
                <a:schemeClr val="accent3"/>
              </a:solidFill>
            </a:endParaRPr>
          </a:p>
        </p:txBody>
      </p:sp>
      <p:pic>
        <p:nvPicPr>
          <p:cNvPr id="4" name="İçerik Yer Tutucusu 3"/>
          <p:cNvPicPr>
            <a:picLocks noGrp="1" noChangeAspect="1"/>
          </p:cNvPicPr>
          <p:nvPr>
            <p:ph idx="1"/>
          </p:nvPr>
        </p:nvPicPr>
        <p:blipFill>
          <a:blip r:embed="rId2"/>
          <a:stretch>
            <a:fillRect/>
          </a:stretch>
        </p:blipFill>
        <p:spPr>
          <a:xfrm>
            <a:off x="2008779" y="886691"/>
            <a:ext cx="3006565" cy="2553750"/>
          </a:xfrm>
          <a:prstGeom prst="rect">
            <a:avLst/>
          </a:prstGeom>
        </p:spPr>
      </p:pic>
      <p:pic>
        <p:nvPicPr>
          <p:cNvPr id="5" name="Resim 4"/>
          <p:cNvPicPr>
            <a:picLocks noChangeAspect="1"/>
          </p:cNvPicPr>
          <p:nvPr/>
        </p:nvPicPr>
        <p:blipFill>
          <a:blip r:embed="rId3"/>
          <a:stretch>
            <a:fillRect/>
          </a:stretch>
        </p:blipFill>
        <p:spPr>
          <a:xfrm>
            <a:off x="7408986" y="785044"/>
            <a:ext cx="3177109" cy="2350459"/>
          </a:xfrm>
          <a:prstGeom prst="rect">
            <a:avLst/>
          </a:prstGeom>
        </p:spPr>
      </p:pic>
      <p:pic>
        <p:nvPicPr>
          <p:cNvPr id="6" name="Resim 5"/>
          <p:cNvPicPr>
            <a:picLocks noChangeAspect="1"/>
          </p:cNvPicPr>
          <p:nvPr/>
        </p:nvPicPr>
        <p:blipFill>
          <a:blip r:embed="rId4"/>
          <a:stretch>
            <a:fillRect/>
          </a:stretch>
        </p:blipFill>
        <p:spPr>
          <a:xfrm>
            <a:off x="1523587" y="3553389"/>
            <a:ext cx="3976948" cy="3234937"/>
          </a:xfrm>
          <a:prstGeom prst="rect">
            <a:avLst/>
          </a:prstGeom>
        </p:spPr>
      </p:pic>
      <p:pic>
        <p:nvPicPr>
          <p:cNvPr id="7" name="Resim 6"/>
          <p:cNvPicPr>
            <a:picLocks noChangeAspect="1"/>
          </p:cNvPicPr>
          <p:nvPr/>
        </p:nvPicPr>
        <p:blipFill>
          <a:blip r:embed="rId5"/>
          <a:stretch>
            <a:fillRect/>
          </a:stretch>
        </p:blipFill>
        <p:spPr>
          <a:xfrm>
            <a:off x="7589521" y="3404833"/>
            <a:ext cx="3112060" cy="3270545"/>
          </a:xfrm>
          <a:prstGeom prst="rect">
            <a:avLst/>
          </a:prstGeom>
        </p:spPr>
      </p:pic>
      <p:sp>
        <p:nvSpPr>
          <p:cNvPr id="8" name="Dikdörtgen 7"/>
          <p:cNvSpPr/>
          <p:nvPr/>
        </p:nvSpPr>
        <p:spPr>
          <a:xfrm>
            <a:off x="678872" y="1622727"/>
            <a:ext cx="6096000" cy="923330"/>
          </a:xfrm>
          <a:prstGeom prst="rect">
            <a:avLst/>
          </a:prstGeom>
        </p:spPr>
        <p:txBody>
          <a:bodyPr>
            <a:spAutoFit/>
          </a:bodyPr>
          <a:lstStyle/>
          <a:p>
            <a:pPr algn="ctr"/>
            <a:r>
              <a:rPr lang="tr-TR" b="1" dirty="0" smtClean="0"/>
              <a:t>İLGİ/İSTEK</a:t>
            </a:r>
            <a:endParaRPr lang="tr-TR" b="1" dirty="0"/>
          </a:p>
          <a:p>
            <a:pPr algn="ctr"/>
            <a:r>
              <a:rPr lang="tr-TR" b="1" dirty="0"/>
              <a:t>YETENEĞİNİ</a:t>
            </a:r>
          </a:p>
          <a:p>
            <a:pPr algn="ctr"/>
            <a:r>
              <a:rPr lang="tr-TR" b="1" dirty="0"/>
              <a:t>KEŞFET</a:t>
            </a:r>
          </a:p>
        </p:txBody>
      </p:sp>
      <p:sp>
        <p:nvSpPr>
          <p:cNvPr id="9" name="Dikdörtgen 8"/>
          <p:cNvSpPr/>
          <p:nvPr/>
        </p:nvSpPr>
        <p:spPr>
          <a:xfrm>
            <a:off x="5708073" y="1497943"/>
            <a:ext cx="6096000" cy="923330"/>
          </a:xfrm>
          <a:prstGeom prst="rect">
            <a:avLst/>
          </a:prstGeom>
        </p:spPr>
        <p:txBody>
          <a:bodyPr>
            <a:spAutoFit/>
          </a:bodyPr>
          <a:lstStyle/>
          <a:p>
            <a:pPr algn="ctr"/>
            <a:r>
              <a:rPr lang="tr-TR" b="1" dirty="0"/>
              <a:t>DERS</a:t>
            </a:r>
          </a:p>
          <a:p>
            <a:pPr algn="ctr"/>
            <a:r>
              <a:rPr lang="tr-TR" b="1" dirty="0"/>
              <a:t>İÇERİKLERİNİ</a:t>
            </a:r>
          </a:p>
          <a:p>
            <a:pPr algn="ctr"/>
            <a:r>
              <a:rPr lang="tr-TR" b="1" dirty="0"/>
              <a:t>ÖĞREN</a:t>
            </a:r>
          </a:p>
        </p:txBody>
      </p:sp>
      <p:sp>
        <p:nvSpPr>
          <p:cNvPr id="10" name="Dikdörtgen 9"/>
          <p:cNvSpPr/>
          <p:nvPr/>
        </p:nvSpPr>
        <p:spPr>
          <a:xfrm>
            <a:off x="1795527" y="4716939"/>
            <a:ext cx="3552328" cy="923330"/>
          </a:xfrm>
          <a:prstGeom prst="rect">
            <a:avLst/>
          </a:prstGeom>
        </p:spPr>
        <p:txBody>
          <a:bodyPr wrap="square">
            <a:spAutoFit/>
          </a:bodyPr>
          <a:lstStyle/>
          <a:p>
            <a:pPr algn="ctr"/>
            <a:r>
              <a:rPr lang="tr-TR" b="1" dirty="0" smtClean="0"/>
              <a:t>MESLEKLERİ/YÜKSEKÖĞRETİM PROGRAMLARINI</a:t>
            </a:r>
            <a:endParaRPr lang="tr-TR" b="1" dirty="0"/>
          </a:p>
          <a:p>
            <a:pPr algn="ctr"/>
            <a:r>
              <a:rPr lang="tr-TR" b="1" dirty="0" smtClean="0"/>
              <a:t>TANI</a:t>
            </a:r>
            <a:endParaRPr lang="tr-TR" b="1" dirty="0"/>
          </a:p>
        </p:txBody>
      </p:sp>
      <p:sp>
        <p:nvSpPr>
          <p:cNvPr id="11" name="Dikdörtgen 10"/>
          <p:cNvSpPr/>
          <p:nvPr/>
        </p:nvSpPr>
        <p:spPr>
          <a:xfrm>
            <a:off x="5767713" y="4560164"/>
            <a:ext cx="6096000" cy="646331"/>
          </a:xfrm>
          <a:prstGeom prst="rect">
            <a:avLst/>
          </a:prstGeom>
        </p:spPr>
        <p:txBody>
          <a:bodyPr>
            <a:spAutoFit/>
          </a:bodyPr>
          <a:lstStyle/>
          <a:p>
            <a:pPr algn="ctr"/>
            <a:r>
              <a:rPr lang="tr-TR" b="1" dirty="0"/>
              <a:t>DERS BAŞARINI</a:t>
            </a:r>
          </a:p>
          <a:p>
            <a:pPr algn="ctr"/>
            <a:r>
              <a:rPr lang="tr-TR" b="1" dirty="0"/>
              <a:t>GÖZ ÖNÜNE AL</a:t>
            </a:r>
          </a:p>
        </p:txBody>
      </p:sp>
    </p:spTree>
    <p:extLst>
      <p:ext uri="{BB962C8B-B14F-4D97-AF65-F5344CB8AC3E}">
        <p14:creationId xmlns:p14="http://schemas.microsoft.com/office/powerpoint/2010/main" val="978570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34836" y="624110"/>
            <a:ext cx="10432473" cy="1280890"/>
          </a:xfrm>
        </p:spPr>
        <p:txBody>
          <a:bodyPr>
            <a:normAutofit/>
          </a:bodyPr>
          <a:lstStyle/>
          <a:p>
            <a:r>
              <a:rPr lang="tr-TR" sz="3200" dirty="0" smtClean="0">
                <a:solidFill>
                  <a:schemeClr val="accent3"/>
                </a:solidFill>
              </a:rPr>
              <a:t>ALAN SEÇERKEN HANGİ HATALARA DÜŞMEMELİYİM?</a:t>
            </a:r>
            <a:endParaRPr lang="tr-TR" sz="3200" dirty="0">
              <a:solidFill>
                <a:schemeClr val="accent3"/>
              </a:solidFill>
            </a:endParaRPr>
          </a:p>
        </p:txBody>
      </p:sp>
      <p:sp>
        <p:nvSpPr>
          <p:cNvPr id="3" name="İçerik Yer Tutucusu 2"/>
          <p:cNvSpPr>
            <a:spLocks noGrp="1"/>
          </p:cNvSpPr>
          <p:nvPr>
            <p:ph idx="1"/>
          </p:nvPr>
        </p:nvSpPr>
        <p:spPr/>
        <p:txBody>
          <a:bodyPr>
            <a:normAutofit lnSpcReduction="10000"/>
          </a:bodyPr>
          <a:lstStyle/>
          <a:p>
            <a:r>
              <a:rPr lang="tr-TR" b="1" dirty="0" smtClean="0">
                <a:solidFill>
                  <a:schemeClr val="accent3"/>
                </a:solidFill>
              </a:rPr>
              <a:t>İLGİMİ </a:t>
            </a:r>
            <a:r>
              <a:rPr lang="tr-TR" b="1" dirty="0">
                <a:solidFill>
                  <a:schemeClr val="accent3"/>
                </a:solidFill>
              </a:rPr>
              <a:t>VE </a:t>
            </a:r>
            <a:r>
              <a:rPr lang="tr-TR" b="1" dirty="0" smtClean="0">
                <a:solidFill>
                  <a:schemeClr val="accent3"/>
                </a:solidFill>
              </a:rPr>
              <a:t>YETENEĞİMİ </a:t>
            </a:r>
            <a:r>
              <a:rPr lang="tr-TR" b="1" dirty="0">
                <a:solidFill>
                  <a:schemeClr val="accent3"/>
                </a:solidFill>
              </a:rPr>
              <a:t>TANIMADAN </a:t>
            </a:r>
            <a:endParaRPr lang="tr-TR" b="1" dirty="0" smtClean="0">
              <a:solidFill>
                <a:schemeClr val="accent3"/>
              </a:solidFill>
            </a:endParaRPr>
          </a:p>
          <a:p>
            <a:r>
              <a:rPr lang="tr-TR" b="1" dirty="0" smtClean="0">
                <a:solidFill>
                  <a:schemeClr val="accent3"/>
                </a:solidFill>
              </a:rPr>
              <a:t>KARARSIZ KALDIĞIMDA ÖĞRETMENLERİMLE, REHBERLİK SERVİSİYLE GÖRÜŞMEDEN</a:t>
            </a:r>
            <a:endParaRPr lang="tr-TR" b="1" dirty="0">
              <a:solidFill>
                <a:schemeClr val="accent3"/>
              </a:solidFill>
            </a:endParaRPr>
          </a:p>
          <a:p>
            <a:r>
              <a:rPr lang="tr-TR" b="1" dirty="0">
                <a:solidFill>
                  <a:schemeClr val="accent3"/>
                </a:solidFill>
              </a:rPr>
              <a:t>BİRİLERİNİN TAVSİYESİ </a:t>
            </a:r>
            <a:r>
              <a:rPr lang="tr-TR" b="1" dirty="0" smtClean="0">
                <a:solidFill>
                  <a:schemeClr val="accent3"/>
                </a:solidFill>
              </a:rPr>
              <a:t>YA DA BASKISIYLA, BİRİLERİNİ </a:t>
            </a:r>
            <a:r>
              <a:rPr lang="tr-TR" b="1" u="sng" dirty="0" smtClean="0">
                <a:solidFill>
                  <a:schemeClr val="accent3"/>
                </a:solidFill>
              </a:rPr>
              <a:t>(ÖZELLİKLE AİLENİ) </a:t>
            </a:r>
            <a:r>
              <a:rPr lang="tr-TR" b="1" dirty="0" smtClean="0">
                <a:solidFill>
                  <a:schemeClr val="accent3"/>
                </a:solidFill>
              </a:rPr>
              <a:t>MEMNUN ETMEK İÇİN</a:t>
            </a:r>
          </a:p>
          <a:p>
            <a:r>
              <a:rPr lang="tr-TR" b="1" dirty="0" smtClean="0">
                <a:solidFill>
                  <a:schemeClr val="accent3"/>
                </a:solidFill>
              </a:rPr>
              <a:t>ARKADAŞIMLA AYNI SINIFTA OLAYIM DİYE</a:t>
            </a:r>
          </a:p>
          <a:p>
            <a:r>
              <a:rPr lang="tr-TR" b="1" dirty="0">
                <a:solidFill>
                  <a:schemeClr val="accent3"/>
                </a:solidFill>
              </a:rPr>
              <a:t>SAYISAL BÖLÜMDEN DAHA RAHAT MESLEK </a:t>
            </a:r>
            <a:r>
              <a:rPr lang="tr-TR" b="1" dirty="0" smtClean="0">
                <a:solidFill>
                  <a:schemeClr val="accent3"/>
                </a:solidFill>
              </a:rPr>
              <a:t>SAHİBİ OLURUM DÜŞÜNCESİYLE</a:t>
            </a:r>
          </a:p>
          <a:p>
            <a:r>
              <a:rPr lang="tr-TR" b="1" dirty="0" smtClean="0">
                <a:solidFill>
                  <a:schemeClr val="accent3"/>
                </a:solidFill>
              </a:rPr>
              <a:t>BANA UYGUN OLUP OLMADIĞINA,BENİ MUTLU EDİP ETMEDİĞİNE BAKMADAN POPÜLER MESLEKLERİ DÜŞÜNEREK</a:t>
            </a:r>
          </a:p>
          <a:p>
            <a:pPr marL="0" indent="0">
              <a:buNone/>
            </a:pPr>
            <a:endParaRPr lang="tr-TR" b="1" dirty="0">
              <a:solidFill>
                <a:schemeClr val="accent3"/>
              </a:solidFill>
            </a:endParaRPr>
          </a:p>
          <a:p>
            <a:pPr marL="0" indent="0">
              <a:buNone/>
            </a:pPr>
            <a:r>
              <a:rPr lang="tr-TR" b="1" dirty="0" smtClean="0">
                <a:solidFill>
                  <a:schemeClr val="accent3"/>
                </a:solidFill>
              </a:rPr>
              <a:t>                                    ALAN SEÇMEMELİYİM</a:t>
            </a:r>
            <a:endParaRPr lang="tr-TR" b="1" dirty="0">
              <a:solidFill>
                <a:schemeClr val="accent3"/>
              </a:solidFill>
            </a:endParaRPr>
          </a:p>
          <a:p>
            <a:endParaRPr lang="tr-TR" dirty="0"/>
          </a:p>
        </p:txBody>
      </p:sp>
    </p:spTree>
    <p:extLst>
      <p:ext uri="{BB962C8B-B14F-4D97-AF65-F5344CB8AC3E}">
        <p14:creationId xmlns:p14="http://schemas.microsoft.com/office/powerpoint/2010/main" val="3965793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3"/>
                </a:solidFill>
              </a:rPr>
              <a:t>ALANIMI NASIL SEÇECEĞİM?</a:t>
            </a:r>
            <a:endParaRPr lang="tr-TR" dirty="0">
              <a:solidFill>
                <a:schemeClr val="accent3"/>
              </a:solidFill>
            </a:endParaRPr>
          </a:p>
        </p:txBody>
      </p:sp>
      <p:sp>
        <p:nvSpPr>
          <p:cNvPr id="3" name="İçerik Yer Tutucusu 2"/>
          <p:cNvSpPr>
            <a:spLocks noGrp="1"/>
          </p:cNvSpPr>
          <p:nvPr>
            <p:ph idx="1"/>
          </p:nvPr>
        </p:nvSpPr>
        <p:spPr>
          <a:xfrm>
            <a:off x="2589212" y="1440873"/>
            <a:ext cx="8915400" cy="5015345"/>
          </a:xfrm>
        </p:spPr>
        <p:txBody>
          <a:bodyPr>
            <a:normAutofit fontScale="92500" lnSpcReduction="20000"/>
          </a:bodyPr>
          <a:lstStyle/>
          <a:p>
            <a:r>
              <a:rPr lang="tr-TR" b="1" dirty="0" smtClean="0">
                <a:solidFill>
                  <a:schemeClr val="accent3"/>
                </a:solidFill>
              </a:rPr>
              <a:t>10. Sınıfın ikinci döneminin ilk haftasında okul idaresi tarafından dağıtılan ders seçim dilekçesinde </a:t>
            </a:r>
            <a:r>
              <a:rPr lang="tr-TR" b="1" i="1" u="sng" dirty="0" smtClean="0">
                <a:solidFill>
                  <a:schemeClr val="accent3"/>
                </a:solidFill>
              </a:rPr>
              <a:t>DERS SEÇİMİ YAPARAK </a:t>
            </a:r>
            <a:r>
              <a:rPr lang="tr-TR" b="1" dirty="0" smtClean="0">
                <a:solidFill>
                  <a:schemeClr val="accent3"/>
                </a:solidFill>
              </a:rPr>
              <a:t>alan seçilir.</a:t>
            </a:r>
          </a:p>
          <a:p>
            <a:endParaRPr lang="tr-TR" b="1" dirty="0">
              <a:solidFill>
                <a:schemeClr val="accent3"/>
              </a:solidFill>
            </a:endParaRPr>
          </a:p>
          <a:p>
            <a:r>
              <a:rPr lang="tr-TR" b="1" dirty="0">
                <a:solidFill>
                  <a:schemeClr val="accent3"/>
                </a:solidFill>
              </a:rPr>
              <a:t>Ders seçimi, üniversite sınavı ile bir bölüme girebilmek için gerekli puan türünde hazırlık yapacağınız ders programını oluşturmaktır.</a:t>
            </a:r>
            <a:endParaRPr lang="tr-TR" b="1" dirty="0" smtClean="0">
              <a:solidFill>
                <a:schemeClr val="accent3"/>
              </a:solidFill>
            </a:endParaRPr>
          </a:p>
          <a:p>
            <a:pPr marL="0" indent="0">
              <a:buNone/>
            </a:pPr>
            <a:endParaRPr lang="tr-TR" b="1" dirty="0" smtClean="0">
              <a:solidFill>
                <a:schemeClr val="accent3"/>
              </a:solidFill>
            </a:endParaRPr>
          </a:p>
          <a:p>
            <a:r>
              <a:rPr lang="tr-TR" b="1" dirty="0" smtClean="0">
                <a:solidFill>
                  <a:schemeClr val="accent3"/>
                </a:solidFill>
              </a:rPr>
              <a:t>Her sınıf için ders seçimi yapılır; ancak 10. sınıfta seçeceğimiz dersler alanımızı belirler ve alanımızda mesleğimizi….</a:t>
            </a:r>
          </a:p>
          <a:p>
            <a:pPr marL="0" indent="0">
              <a:buNone/>
            </a:pPr>
            <a:endParaRPr lang="tr-TR" b="1" dirty="0" smtClean="0">
              <a:solidFill>
                <a:schemeClr val="accent3"/>
              </a:solidFill>
            </a:endParaRPr>
          </a:p>
          <a:p>
            <a:r>
              <a:rPr lang="tr-TR" b="1" dirty="0" smtClean="0">
                <a:solidFill>
                  <a:schemeClr val="accent3"/>
                </a:solidFill>
              </a:rPr>
              <a:t>Ders seçimi yapılırken herhangi bir ortalama şartı yoktur.</a:t>
            </a:r>
          </a:p>
          <a:p>
            <a:pPr marL="0" indent="0">
              <a:buNone/>
            </a:pPr>
            <a:endParaRPr lang="tr-TR" b="1" dirty="0" smtClean="0">
              <a:solidFill>
                <a:schemeClr val="accent3"/>
              </a:solidFill>
            </a:endParaRPr>
          </a:p>
          <a:p>
            <a:r>
              <a:rPr lang="tr-TR" b="1" dirty="0" smtClean="0">
                <a:solidFill>
                  <a:schemeClr val="accent3"/>
                </a:solidFill>
              </a:rPr>
              <a:t>Okulda herhangi bir alanın açılması için o alanla ilgili derslerin en az 10 öğrenci tarafından seçilmesi gerekmektedir.</a:t>
            </a:r>
          </a:p>
          <a:p>
            <a:pPr marL="0" indent="0">
              <a:buNone/>
            </a:pPr>
            <a:endParaRPr lang="tr-TR" b="1" dirty="0" smtClean="0">
              <a:solidFill>
                <a:schemeClr val="accent3"/>
              </a:solidFill>
            </a:endParaRPr>
          </a:p>
          <a:p>
            <a:r>
              <a:rPr lang="tr-TR" b="1" dirty="0" smtClean="0">
                <a:solidFill>
                  <a:schemeClr val="accent3"/>
                </a:solidFill>
              </a:rPr>
              <a:t>İlerleyen sınıflarda alan değişikliği yapabilirsin; ancak uzun zaman sonra yapılan alan değişikliği öğrencinin başarısı için büyük risk taşır.</a:t>
            </a:r>
          </a:p>
          <a:p>
            <a:pPr marL="0" indent="0">
              <a:buNone/>
            </a:pPr>
            <a:endParaRPr lang="tr-TR" dirty="0">
              <a:solidFill>
                <a:schemeClr val="accent3"/>
              </a:solidFill>
            </a:endParaRPr>
          </a:p>
          <a:p>
            <a:pPr marL="0" indent="0">
              <a:buNone/>
            </a:pPr>
            <a:endParaRPr lang="tr-TR" dirty="0" smtClean="0">
              <a:solidFill>
                <a:schemeClr val="accent3"/>
              </a:solidFill>
            </a:endParaRPr>
          </a:p>
          <a:p>
            <a:endParaRPr lang="tr-TR" dirty="0">
              <a:solidFill>
                <a:schemeClr val="accent3"/>
              </a:solidFill>
            </a:endParaRPr>
          </a:p>
        </p:txBody>
      </p:sp>
    </p:spTree>
    <p:extLst>
      <p:ext uri="{BB962C8B-B14F-4D97-AF65-F5344CB8AC3E}">
        <p14:creationId xmlns:p14="http://schemas.microsoft.com/office/powerpoint/2010/main" val="1149619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3"/>
                </a:solidFill>
              </a:rPr>
              <a:t>HANGİ ALANLARI SEÇEBİLİRİM?</a:t>
            </a:r>
            <a:endParaRPr lang="tr-TR" dirty="0">
              <a:solidFill>
                <a:schemeClr val="accent3"/>
              </a:solidFill>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02518516"/>
              </p:ext>
            </p:extLst>
          </p:nvPr>
        </p:nvGraphicFramePr>
        <p:xfrm>
          <a:off x="2589213" y="2133600"/>
          <a:ext cx="8915400" cy="2392680"/>
        </p:xfrm>
        <a:graphic>
          <a:graphicData uri="http://schemas.openxmlformats.org/drawingml/2006/table">
            <a:tbl>
              <a:tblPr firstRow="1" bandRow="1">
                <a:tableStyleId>{5C22544A-7EE6-4342-B048-85BDC9FD1C3A}</a:tableStyleId>
              </a:tblPr>
              <a:tblGrid>
                <a:gridCol w="2228850">
                  <a:extLst>
                    <a:ext uri="{9D8B030D-6E8A-4147-A177-3AD203B41FA5}">
                      <a16:colId xmlns:a16="http://schemas.microsoft.com/office/drawing/2014/main" val="396799391"/>
                    </a:ext>
                  </a:extLst>
                </a:gridCol>
                <a:gridCol w="2228850">
                  <a:extLst>
                    <a:ext uri="{9D8B030D-6E8A-4147-A177-3AD203B41FA5}">
                      <a16:colId xmlns:a16="http://schemas.microsoft.com/office/drawing/2014/main" val="3869248801"/>
                    </a:ext>
                  </a:extLst>
                </a:gridCol>
                <a:gridCol w="2228850">
                  <a:extLst>
                    <a:ext uri="{9D8B030D-6E8A-4147-A177-3AD203B41FA5}">
                      <a16:colId xmlns:a16="http://schemas.microsoft.com/office/drawing/2014/main" val="1387186214"/>
                    </a:ext>
                  </a:extLst>
                </a:gridCol>
                <a:gridCol w="2228850">
                  <a:extLst>
                    <a:ext uri="{9D8B030D-6E8A-4147-A177-3AD203B41FA5}">
                      <a16:colId xmlns:a16="http://schemas.microsoft.com/office/drawing/2014/main" val="1381540904"/>
                    </a:ext>
                  </a:extLst>
                </a:gridCol>
              </a:tblGrid>
              <a:tr h="370840">
                <a:tc>
                  <a:txBody>
                    <a:bodyPr/>
                    <a:lstStyle/>
                    <a:p>
                      <a:r>
                        <a:rPr lang="tr-TR" dirty="0" smtClean="0"/>
                        <a:t>TM</a:t>
                      </a:r>
                      <a:r>
                        <a:rPr lang="tr-TR" baseline="0" dirty="0" smtClean="0"/>
                        <a:t> (Eşit Ağırlık)</a:t>
                      </a:r>
                      <a:endParaRPr lang="tr-TR" dirty="0"/>
                    </a:p>
                  </a:txBody>
                  <a:tcPr/>
                </a:tc>
                <a:tc>
                  <a:txBody>
                    <a:bodyPr/>
                    <a:lstStyle/>
                    <a:p>
                      <a:r>
                        <a:rPr lang="tr-TR" dirty="0" smtClean="0"/>
                        <a:t>MF (Sayısal)</a:t>
                      </a:r>
                      <a:endParaRPr lang="tr-TR" dirty="0"/>
                    </a:p>
                  </a:txBody>
                  <a:tcPr/>
                </a:tc>
                <a:tc>
                  <a:txBody>
                    <a:bodyPr/>
                    <a:lstStyle/>
                    <a:p>
                      <a:r>
                        <a:rPr lang="tr-TR" dirty="0" smtClean="0"/>
                        <a:t>TS (Sözel)</a:t>
                      </a:r>
                      <a:endParaRPr lang="tr-TR" dirty="0"/>
                    </a:p>
                  </a:txBody>
                  <a:tcPr/>
                </a:tc>
                <a:tc>
                  <a:txBody>
                    <a:bodyPr/>
                    <a:lstStyle/>
                    <a:p>
                      <a:r>
                        <a:rPr lang="tr-TR" dirty="0" smtClean="0"/>
                        <a:t>Dil </a:t>
                      </a:r>
                      <a:endParaRPr lang="tr-TR" dirty="0"/>
                    </a:p>
                  </a:txBody>
                  <a:tcPr/>
                </a:tc>
                <a:extLst>
                  <a:ext uri="{0D108BD9-81ED-4DB2-BD59-A6C34878D82A}">
                    <a16:rowId xmlns:a16="http://schemas.microsoft.com/office/drawing/2014/main" val="2922832204"/>
                  </a:ext>
                </a:extLst>
              </a:tr>
              <a:tr h="370840">
                <a:tc>
                  <a:txBody>
                    <a:bodyPr/>
                    <a:lstStyle/>
                    <a:p>
                      <a:r>
                        <a:rPr lang="tr-TR" dirty="0" smtClean="0"/>
                        <a:t>Matematik/</a:t>
                      </a:r>
                      <a:r>
                        <a:rPr lang="tr-TR" dirty="0" err="1" smtClean="0"/>
                        <a:t>Geo</a:t>
                      </a:r>
                      <a:endParaRPr lang="tr-TR" dirty="0"/>
                    </a:p>
                  </a:txBody>
                  <a:tcPr/>
                </a:tc>
                <a:tc>
                  <a:txBody>
                    <a:bodyPr/>
                    <a:lstStyle/>
                    <a:p>
                      <a:r>
                        <a:rPr lang="tr-TR" dirty="0" smtClean="0"/>
                        <a:t>Matematik/</a:t>
                      </a:r>
                      <a:r>
                        <a:rPr lang="tr-TR" dirty="0" err="1" smtClean="0"/>
                        <a:t>Geo</a:t>
                      </a:r>
                      <a:endParaRPr lang="tr-TR" dirty="0"/>
                    </a:p>
                  </a:txBody>
                  <a:tcPr/>
                </a:tc>
                <a:tc>
                  <a:txBody>
                    <a:bodyPr/>
                    <a:lstStyle/>
                    <a:p>
                      <a:r>
                        <a:rPr lang="tr-TR" dirty="0" smtClean="0"/>
                        <a:t>Edebiyat/Dil</a:t>
                      </a:r>
                      <a:r>
                        <a:rPr lang="tr-TR" baseline="0" dirty="0" smtClean="0"/>
                        <a:t>-Anlatım</a:t>
                      </a:r>
                      <a:endParaRPr lang="tr-TR" dirty="0"/>
                    </a:p>
                  </a:txBody>
                  <a:tcPr/>
                </a:tc>
                <a:tc>
                  <a:txBody>
                    <a:bodyPr/>
                    <a:lstStyle/>
                    <a:p>
                      <a:r>
                        <a:rPr lang="tr-TR" dirty="0" smtClean="0"/>
                        <a:t>İngilizce</a:t>
                      </a:r>
                      <a:endParaRPr lang="tr-TR" dirty="0"/>
                    </a:p>
                  </a:txBody>
                  <a:tcPr/>
                </a:tc>
                <a:extLst>
                  <a:ext uri="{0D108BD9-81ED-4DB2-BD59-A6C34878D82A}">
                    <a16:rowId xmlns:a16="http://schemas.microsoft.com/office/drawing/2014/main" val="2079404326"/>
                  </a:ext>
                </a:extLst>
              </a:tr>
              <a:tr h="370840">
                <a:tc>
                  <a:txBody>
                    <a:bodyPr/>
                    <a:lstStyle/>
                    <a:p>
                      <a:r>
                        <a:rPr lang="tr-TR" dirty="0" smtClean="0"/>
                        <a:t>Edebiyat/Dil</a:t>
                      </a:r>
                      <a:r>
                        <a:rPr lang="tr-TR" baseline="0" dirty="0" smtClean="0"/>
                        <a:t>-Anlatım</a:t>
                      </a:r>
                      <a:endParaRPr lang="tr-TR" dirty="0"/>
                    </a:p>
                  </a:txBody>
                  <a:tcPr/>
                </a:tc>
                <a:tc>
                  <a:txBody>
                    <a:bodyPr/>
                    <a:lstStyle/>
                    <a:p>
                      <a:r>
                        <a:rPr lang="tr-TR" dirty="0" smtClean="0"/>
                        <a:t>Fizik</a:t>
                      </a:r>
                      <a:endParaRPr lang="tr-TR" dirty="0"/>
                    </a:p>
                  </a:txBody>
                  <a:tcPr/>
                </a:tc>
                <a:tc>
                  <a:txBody>
                    <a:bodyPr/>
                    <a:lstStyle/>
                    <a:p>
                      <a:r>
                        <a:rPr lang="tr-TR" dirty="0" smtClean="0"/>
                        <a:t>Tarih</a:t>
                      </a:r>
                      <a:endParaRPr lang="tr-TR" dirty="0"/>
                    </a:p>
                  </a:txBody>
                  <a:tcPr/>
                </a:tc>
                <a:tc>
                  <a:txBody>
                    <a:bodyPr/>
                    <a:lstStyle/>
                    <a:p>
                      <a:r>
                        <a:rPr lang="tr-TR" dirty="0" smtClean="0"/>
                        <a:t>Almanca</a:t>
                      </a:r>
                      <a:endParaRPr lang="tr-TR" dirty="0"/>
                    </a:p>
                  </a:txBody>
                  <a:tcPr/>
                </a:tc>
                <a:extLst>
                  <a:ext uri="{0D108BD9-81ED-4DB2-BD59-A6C34878D82A}">
                    <a16:rowId xmlns:a16="http://schemas.microsoft.com/office/drawing/2014/main" val="1603124509"/>
                  </a:ext>
                </a:extLst>
              </a:tr>
              <a:tr h="370840">
                <a:tc>
                  <a:txBody>
                    <a:bodyPr/>
                    <a:lstStyle/>
                    <a:p>
                      <a:r>
                        <a:rPr lang="tr-TR" dirty="0" smtClean="0"/>
                        <a:t>Coğrafya</a:t>
                      </a:r>
                      <a:endParaRPr lang="tr-TR" dirty="0"/>
                    </a:p>
                  </a:txBody>
                  <a:tcPr/>
                </a:tc>
                <a:tc>
                  <a:txBody>
                    <a:bodyPr/>
                    <a:lstStyle/>
                    <a:p>
                      <a:r>
                        <a:rPr lang="tr-TR" dirty="0" smtClean="0"/>
                        <a:t>Kimya</a:t>
                      </a:r>
                      <a:endParaRPr lang="tr-TR" dirty="0"/>
                    </a:p>
                  </a:txBody>
                  <a:tcPr/>
                </a:tc>
                <a:tc>
                  <a:txBody>
                    <a:bodyPr/>
                    <a:lstStyle/>
                    <a:p>
                      <a:r>
                        <a:rPr lang="tr-TR" dirty="0" smtClean="0"/>
                        <a:t>Coğrafya</a:t>
                      </a:r>
                      <a:endParaRPr lang="tr-TR" dirty="0"/>
                    </a:p>
                  </a:txBody>
                  <a:tcPr/>
                </a:tc>
                <a:tc>
                  <a:txBody>
                    <a:bodyPr/>
                    <a:lstStyle/>
                    <a:p>
                      <a:endParaRPr lang="tr-TR"/>
                    </a:p>
                  </a:txBody>
                  <a:tcPr/>
                </a:tc>
                <a:extLst>
                  <a:ext uri="{0D108BD9-81ED-4DB2-BD59-A6C34878D82A}">
                    <a16:rowId xmlns:a16="http://schemas.microsoft.com/office/drawing/2014/main" val="2535407426"/>
                  </a:ext>
                </a:extLst>
              </a:tr>
              <a:tr h="370840">
                <a:tc>
                  <a:txBody>
                    <a:bodyPr/>
                    <a:lstStyle/>
                    <a:p>
                      <a:r>
                        <a:rPr lang="tr-TR" dirty="0" smtClean="0"/>
                        <a:t>Tarih</a:t>
                      </a:r>
                      <a:endParaRPr lang="tr-TR" dirty="0"/>
                    </a:p>
                  </a:txBody>
                  <a:tcPr/>
                </a:tc>
                <a:tc>
                  <a:txBody>
                    <a:bodyPr/>
                    <a:lstStyle/>
                    <a:p>
                      <a:r>
                        <a:rPr lang="tr-TR" dirty="0" smtClean="0"/>
                        <a:t>Biyoloji</a:t>
                      </a:r>
                      <a:endParaRPr lang="tr-TR" dirty="0"/>
                    </a:p>
                  </a:txBody>
                  <a:tcPr/>
                </a:tc>
                <a:tc>
                  <a:txBody>
                    <a:bodyPr/>
                    <a:lstStyle/>
                    <a:p>
                      <a:r>
                        <a:rPr lang="tr-TR" dirty="0" smtClean="0"/>
                        <a:t>Felsefe</a:t>
                      </a:r>
                      <a:endParaRPr lang="tr-TR" dirty="0"/>
                    </a:p>
                  </a:txBody>
                  <a:tcPr/>
                </a:tc>
                <a:tc>
                  <a:txBody>
                    <a:bodyPr/>
                    <a:lstStyle/>
                    <a:p>
                      <a:endParaRPr lang="tr-TR" dirty="0"/>
                    </a:p>
                  </a:txBody>
                  <a:tcPr/>
                </a:tc>
                <a:extLst>
                  <a:ext uri="{0D108BD9-81ED-4DB2-BD59-A6C34878D82A}">
                    <a16:rowId xmlns:a16="http://schemas.microsoft.com/office/drawing/2014/main" val="2998964294"/>
                  </a:ext>
                </a:extLst>
              </a:tr>
            </a:tbl>
          </a:graphicData>
        </a:graphic>
      </p:graphicFrame>
    </p:spTree>
    <p:extLst>
      <p:ext uri="{BB962C8B-B14F-4D97-AF65-F5344CB8AC3E}">
        <p14:creationId xmlns:p14="http://schemas.microsoft.com/office/powerpoint/2010/main" val="3660170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chemeClr val="accent3"/>
                </a:solidFill>
              </a:rPr>
              <a:t>ORTAK DERSLER (Zorunlu Dersler)</a:t>
            </a:r>
            <a:br>
              <a:rPr lang="tr-TR" dirty="0" smtClean="0">
                <a:solidFill>
                  <a:schemeClr val="accent3"/>
                </a:solidFill>
              </a:rPr>
            </a:br>
            <a:endParaRPr lang="tr-TR" dirty="0">
              <a:solidFill>
                <a:schemeClr val="accent3"/>
              </a:solidFill>
            </a:endParaRPr>
          </a:p>
        </p:txBody>
      </p:sp>
      <p:pic>
        <p:nvPicPr>
          <p:cNvPr id="4" name="İçerik Yer Tutucusu 3"/>
          <p:cNvPicPr>
            <a:picLocks noGrp="1" noChangeAspect="1"/>
          </p:cNvPicPr>
          <p:nvPr>
            <p:ph idx="1"/>
          </p:nvPr>
        </p:nvPicPr>
        <p:blipFill>
          <a:blip r:embed="rId2"/>
          <a:stretch>
            <a:fillRect/>
          </a:stretch>
        </p:blipFill>
        <p:spPr>
          <a:xfrm>
            <a:off x="2874441" y="1905000"/>
            <a:ext cx="7014907" cy="4876800"/>
          </a:xfrm>
          <a:prstGeom prst="rect">
            <a:avLst/>
          </a:prstGeom>
        </p:spPr>
      </p:pic>
    </p:spTree>
    <p:extLst>
      <p:ext uri="{BB962C8B-B14F-4D97-AF65-F5344CB8AC3E}">
        <p14:creationId xmlns:p14="http://schemas.microsoft.com/office/powerpoint/2010/main" val="157861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33252" y="194619"/>
            <a:ext cx="8911687" cy="622078"/>
          </a:xfrm>
        </p:spPr>
        <p:txBody>
          <a:bodyPr>
            <a:normAutofit fontScale="90000"/>
          </a:bodyPr>
          <a:lstStyle/>
          <a:p>
            <a:r>
              <a:rPr lang="tr-TR" dirty="0" smtClean="0"/>
              <a:t>          </a:t>
            </a:r>
            <a:r>
              <a:rPr lang="tr-TR" dirty="0" smtClean="0">
                <a:solidFill>
                  <a:schemeClr val="accent3"/>
                </a:solidFill>
              </a:rPr>
              <a:t>SEÇMELİ DERSLER</a:t>
            </a:r>
            <a:endParaRPr lang="tr-TR" dirty="0">
              <a:solidFill>
                <a:schemeClr val="accent3"/>
              </a:solidFill>
            </a:endParaRPr>
          </a:p>
        </p:txBody>
      </p:sp>
      <p:pic>
        <p:nvPicPr>
          <p:cNvPr id="4" name="İçerik Yer Tutucusu 3"/>
          <p:cNvPicPr>
            <a:picLocks noGrp="1" noChangeAspect="1"/>
          </p:cNvPicPr>
          <p:nvPr>
            <p:ph idx="1"/>
          </p:nvPr>
        </p:nvPicPr>
        <p:blipFill>
          <a:blip r:embed="rId2"/>
          <a:stretch>
            <a:fillRect/>
          </a:stretch>
        </p:blipFill>
        <p:spPr>
          <a:xfrm>
            <a:off x="4657741" y="942109"/>
            <a:ext cx="4778343" cy="5777779"/>
          </a:xfrm>
          <a:prstGeom prst="rect">
            <a:avLst/>
          </a:prstGeom>
        </p:spPr>
      </p:pic>
    </p:spTree>
    <p:extLst>
      <p:ext uri="{BB962C8B-B14F-4D97-AF65-F5344CB8AC3E}">
        <p14:creationId xmlns:p14="http://schemas.microsoft.com/office/powerpoint/2010/main" val="168674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17963" y="235527"/>
            <a:ext cx="9033163" cy="6525491"/>
          </a:xfrm>
          <a:prstGeom prst="rect">
            <a:avLst/>
          </a:prstGeom>
        </p:spPr>
      </p:pic>
    </p:spTree>
    <p:extLst>
      <p:ext uri="{BB962C8B-B14F-4D97-AF65-F5344CB8AC3E}">
        <p14:creationId xmlns:p14="http://schemas.microsoft.com/office/powerpoint/2010/main" val="233707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3216" y="333165"/>
            <a:ext cx="8911687" cy="789054"/>
          </a:xfrm>
        </p:spPr>
        <p:txBody>
          <a:bodyPr>
            <a:normAutofit fontScale="90000"/>
          </a:bodyPr>
          <a:lstStyle/>
          <a:p>
            <a:r>
              <a:rPr lang="tr-TR" dirty="0" smtClean="0">
                <a:solidFill>
                  <a:schemeClr val="accent3"/>
                </a:solidFill>
              </a:rPr>
              <a:t>MF (sayısal) puanımla hangi meslekleri seçebilirim?</a:t>
            </a:r>
            <a:endParaRPr lang="tr-TR" dirty="0">
              <a:solidFill>
                <a:schemeClr val="accent3"/>
              </a:solidFill>
            </a:endParaRPr>
          </a:p>
        </p:txBody>
      </p:sp>
      <p:sp>
        <p:nvSpPr>
          <p:cNvPr id="3" name="İçerik Yer Tutucusu 2"/>
          <p:cNvSpPr>
            <a:spLocks noGrp="1"/>
          </p:cNvSpPr>
          <p:nvPr>
            <p:ph idx="1"/>
          </p:nvPr>
        </p:nvSpPr>
        <p:spPr>
          <a:xfrm>
            <a:off x="955963" y="1288474"/>
            <a:ext cx="11097491" cy="5334000"/>
          </a:xfrm>
        </p:spPr>
        <p:txBody>
          <a:bodyPr>
            <a:normAutofit fontScale="62500" lnSpcReduction="20000"/>
          </a:bodyPr>
          <a:lstStyle/>
          <a:p>
            <a:r>
              <a:rPr lang="tr-TR" dirty="0" smtClean="0"/>
              <a:t> Acil Yardım ve Afet Yönetimi (Fakülte),                                                                            </a:t>
            </a:r>
          </a:p>
          <a:p>
            <a:r>
              <a:rPr lang="tr-TR" dirty="0" smtClean="0"/>
              <a:t>Acil </a:t>
            </a:r>
            <a:r>
              <a:rPr lang="tr-TR" dirty="0"/>
              <a:t>Yardım ve Afet Yönetimi (Yüksekokul),</a:t>
            </a:r>
          </a:p>
          <a:p>
            <a:r>
              <a:rPr lang="tr-TR" dirty="0"/>
              <a:t> Adli Bilimler, Adli Bilişim Mühendisliği, </a:t>
            </a:r>
          </a:p>
          <a:p>
            <a:r>
              <a:rPr lang="tr-TR" dirty="0"/>
              <a:t>Ağaç İşleri Endüstri Mühendisliği, </a:t>
            </a:r>
          </a:p>
          <a:p>
            <a:r>
              <a:rPr lang="tr-TR" dirty="0" err="1"/>
              <a:t>Aktüerya</a:t>
            </a:r>
            <a:r>
              <a:rPr lang="tr-TR" dirty="0"/>
              <a:t> (Fakülte),</a:t>
            </a:r>
          </a:p>
          <a:p>
            <a:r>
              <a:rPr lang="tr-TR" dirty="0" err="1"/>
              <a:t>Aktüerya</a:t>
            </a:r>
            <a:r>
              <a:rPr lang="tr-TR" dirty="0"/>
              <a:t> (Yüksekokul),</a:t>
            </a:r>
          </a:p>
          <a:p>
            <a:r>
              <a:rPr lang="tr-TR" dirty="0" err="1"/>
              <a:t>Aktüerya</a:t>
            </a:r>
            <a:r>
              <a:rPr lang="tr-TR" dirty="0"/>
              <a:t> Bilimleri,</a:t>
            </a:r>
          </a:p>
          <a:p>
            <a:r>
              <a:rPr lang="tr-TR" dirty="0"/>
              <a:t>Astronomi ve Uzay Bilimleri, </a:t>
            </a:r>
          </a:p>
          <a:p>
            <a:r>
              <a:rPr lang="tr-TR" dirty="0"/>
              <a:t>Bahçe Bitkileri, </a:t>
            </a:r>
          </a:p>
          <a:p>
            <a:r>
              <a:rPr lang="tr-TR" dirty="0"/>
              <a:t>Bahçe Bitkileri Üretimi ve Pazarlaması,</a:t>
            </a:r>
          </a:p>
          <a:p>
            <a:r>
              <a:rPr lang="tr-TR" dirty="0"/>
              <a:t>Balıkçılık Teknolojisi,</a:t>
            </a:r>
          </a:p>
          <a:p>
            <a:r>
              <a:rPr lang="tr-TR" dirty="0"/>
              <a:t>Balıkçılık Teknolojisi Mühendisliği,</a:t>
            </a:r>
          </a:p>
          <a:p>
            <a:r>
              <a:rPr lang="tr-TR" dirty="0"/>
              <a:t>Basım Teknolojileri (Yüksekokul),</a:t>
            </a:r>
          </a:p>
          <a:p>
            <a:r>
              <a:rPr lang="tr-TR" dirty="0"/>
              <a:t>Beslenme ve Diyetetik (Fakülte),</a:t>
            </a:r>
          </a:p>
          <a:p>
            <a:r>
              <a:rPr lang="tr-TR" dirty="0"/>
              <a:t>Beslenme ve Diyetetik (Yüksekokul),</a:t>
            </a:r>
          </a:p>
          <a:p>
            <a:r>
              <a:rPr lang="tr-TR" dirty="0"/>
              <a:t>Bilgisayar Bilimleri,</a:t>
            </a:r>
          </a:p>
          <a:p>
            <a:r>
              <a:rPr lang="tr-TR" dirty="0"/>
              <a:t>Bilgisayar Mühendisliği, Bilgisayar Teknolojisi ve Bilişim Sistemleri (Yüksekokul),</a:t>
            </a:r>
          </a:p>
          <a:p>
            <a:r>
              <a:rPr lang="tr-TR" dirty="0"/>
              <a:t>Bilgisayar ve Öğretim Teknolojileri Öğretmenliği,</a:t>
            </a:r>
          </a:p>
          <a:p>
            <a:r>
              <a:rPr lang="tr-TR" dirty="0"/>
              <a:t>Bilgisayar ve Yazılım Mühendisliği,</a:t>
            </a:r>
          </a:p>
          <a:p>
            <a:endParaRPr lang="tr-TR" dirty="0"/>
          </a:p>
          <a:p>
            <a:endParaRPr lang="tr-TR" dirty="0"/>
          </a:p>
        </p:txBody>
      </p:sp>
    </p:spTree>
    <p:extLst>
      <p:ext uri="{BB962C8B-B14F-4D97-AF65-F5344CB8AC3E}">
        <p14:creationId xmlns:p14="http://schemas.microsoft.com/office/powerpoint/2010/main" val="3846085426"/>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